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8" r:id="rId2"/>
    <p:sldId id="260" r:id="rId3"/>
    <p:sldId id="261" r:id="rId4"/>
    <p:sldId id="262" r:id="rId5"/>
    <p:sldId id="263" r:id="rId6"/>
    <p:sldId id="265" r:id="rId7"/>
    <p:sldId id="266" r:id="rId8"/>
    <p:sldId id="267" r:id="rId9"/>
    <p:sldId id="268" r:id="rId10"/>
    <p:sldId id="273" r:id="rId11"/>
    <p:sldId id="274" r:id="rId12"/>
    <p:sldId id="275" r:id="rId13"/>
    <p:sldId id="269" r:id="rId14"/>
    <p:sldId id="270" r:id="rId15"/>
    <p:sldId id="272" r:id="rId16"/>
    <p:sldId id="276" r:id="rId17"/>
    <p:sldId id="277" r:id="rId18"/>
    <p:sldId id="278" r:id="rId19"/>
    <p:sldId id="279" r:id="rId20"/>
    <p:sldId id="280" r:id="rId21"/>
    <p:sldId id="281" r:id="rId22"/>
    <p:sldId id="282" r:id="rId23"/>
    <p:sldId id="283" r:id="rId24"/>
    <p:sldId id="284" r:id="rId25"/>
    <p:sldId id="285" r:id="rId26"/>
    <p:sldId id="286" r:id="rId27"/>
    <p:sldId id="289" r:id="rId28"/>
    <p:sldId id="290" r:id="rId29"/>
    <p:sldId id="287" r:id="rId30"/>
    <p:sldId id="288"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4" r:id="rId54"/>
    <p:sldId id="320" r:id="rId55"/>
    <p:sldId id="319" r:id="rId56"/>
    <p:sldId id="316"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8" r:id="rId79"/>
    <p:sldId id="349" r:id="rId80"/>
    <p:sldId id="360" r:id="rId81"/>
    <p:sldId id="342" r:id="rId82"/>
    <p:sldId id="357" r:id="rId83"/>
    <p:sldId id="358" r:id="rId84"/>
    <p:sldId id="359" r:id="rId85"/>
    <p:sldId id="361" r:id="rId86"/>
    <p:sldId id="350" r:id="rId87"/>
    <p:sldId id="351" r:id="rId88"/>
    <p:sldId id="352" r:id="rId89"/>
    <p:sldId id="353" r:id="rId90"/>
    <p:sldId id="354" r:id="rId91"/>
    <p:sldId id="355" r:id="rId92"/>
    <p:sldId id="356" r:id="rId93"/>
    <p:sldId id="394" r:id="rId94"/>
    <p:sldId id="362" r:id="rId95"/>
    <p:sldId id="396" r:id="rId96"/>
    <p:sldId id="397" r:id="rId97"/>
    <p:sldId id="367" r:id="rId98"/>
    <p:sldId id="368" r:id="rId99"/>
    <p:sldId id="369" r:id="rId100"/>
    <p:sldId id="370" r:id="rId101"/>
    <p:sldId id="393"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6" r:id="rId117"/>
    <p:sldId id="385" r:id="rId118"/>
    <p:sldId id="387" r:id="rId119"/>
    <p:sldId id="388" r:id="rId120"/>
    <p:sldId id="389" r:id="rId121"/>
    <p:sldId id="390" r:id="rId122"/>
    <p:sldId id="391" r:id="rId123"/>
    <p:sldId id="392"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AB66F-F944-483A-A3E3-4CECE4D3631B}"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BD4FB-28E6-4351-B867-7C9495E6B4F8}" type="slidenum">
              <a:rPr lang="en-US" smtClean="0"/>
              <a:t>‹#›</a:t>
            </a:fld>
            <a:endParaRPr lang="en-US"/>
          </a:p>
        </p:txBody>
      </p:sp>
    </p:spTree>
    <p:extLst>
      <p:ext uri="{BB962C8B-B14F-4D97-AF65-F5344CB8AC3E}">
        <p14:creationId xmlns:p14="http://schemas.microsoft.com/office/powerpoint/2010/main" val="624844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9BD683C-1066-4F12-8FF1-72BF474C937E}" type="slidenum">
              <a:rPr lang="en-US" smtClean="0"/>
              <a:t>21</a:t>
            </a:fld>
            <a:endParaRPr lang="en-US"/>
          </a:p>
        </p:txBody>
      </p:sp>
    </p:spTree>
    <p:extLst>
      <p:ext uri="{BB962C8B-B14F-4D97-AF65-F5344CB8AC3E}">
        <p14:creationId xmlns:p14="http://schemas.microsoft.com/office/powerpoint/2010/main" val="124766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BD4FB-28E6-4351-B867-7C9495E6B4F8}" type="slidenum">
              <a:rPr lang="en-US" smtClean="0"/>
              <a:t>94</a:t>
            </a:fld>
            <a:endParaRPr lang="en-US"/>
          </a:p>
        </p:txBody>
      </p:sp>
    </p:spTree>
    <p:extLst>
      <p:ext uri="{BB962C8B-B14F-4D97-AF65-F5344CB8AC3E}">
        <p14:creationId xmlns:p14="http://schemas.microsoft.com/office/powerpoint/2010/main" val="353481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483EE-52D1-421A-BDE3-91EB12BD7738}"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651433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483EE-52D1-421A-BDE3-91EB12BD7738}"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351827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483EE-52D1-421A-BDE3-91EB12BD7738}"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3313291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483EE-52D1-421A-BDE3-91EB12BD7738}"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369033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483EE-52D1-421A-BDE3-91EB12BD7738}"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230772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483EE-52D1-421A-BDE3-91EB12BD7738}"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130945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483EE-52D1-421A-BDE3-91EB12BD7738}" type="datetimeFigureOut">
              <a:rPr lang="en-US" smtClean="0"/>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82547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483EE-52D1-421A-BDE3-91EB12BD7738}" type="datetimeFigureOut">
              <a:rPr lang="en-US" smtClean="0"/>
              <a:t>8/10/2024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269321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483EE-52D1-421A-BDE3-91EB12BD7738}" type="datetimeFigureOut">
              <a:rPr lang="en-US" smtClean="0"/>
              <a:t>8/10/2024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254020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483EE-52D1-421A-BDE3-91EB12BD7738}"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24671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483EE-52D1-421A-BDE3-91EB12BD7738}"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B844B-EB3C-4A43-9615-14948723EEBF}" type="slidenum">
              <a:rPr lang="en-US" smtClean="0"/>
              <a:t>‹#›</a:t>
            </a:fld>
            <a:endParaRPr lang="en-US"/>
          </a:p>
        </p:txBody>
      </p:sp>
    </p:spTree>
    <p:extLst>
      <p:ext uri="{BB962C8B-B14F-4D97-AF65-F5344CB8AC3E}">
        <p14:creationId xmlns:p14="http://schemas.microsoft.com/office/powerpoint/2010/main" val="391593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483EE-52D1-421A-BDE3-91EB12BD7738}" type="datetimeFigureOut">
              <a:rPr lang="en-US" smtClean="0"/>
              <a:t>8/10/2024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B844B-EB3C-4A43-9615-14948723EEBF}" type="slidenum">
              <a:rPr lang="en-US" smtClean="0"/>
              <a:t>‹#›</a:t>
            </a:fld>
            <a:endParaRPr lang="en-US"/>
          </a:p>
        </p:txBody>
      </p:sp>
    </p:spTree>
    <p:extLst>
      <p:ext uri="{BB962C8B-B14F-4D97-AF65-F5344CB8AC3E}">
        <p14:creationId xmlns:p14="http://schemas.microsoft.com/office/powerpoint/2010/main" val="389880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hyperlink" Target="https://app.studysmarter.de/link-to?studyset=10165157&amp;summary=67728147&amp;language=en&amp;amp_device_id=f_KJ61d1cmFp5mFylAonhR"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ec.europa.eu/eurostat/statistics-explained/index.php/Government_expenditure_on_general_public_services"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hyperlink" Target="https://www.investopedia.com/terms/p/profitmargin.asp" TargetMode="External"/><Relationship Id="rId2" Type="http://schemas.openxmlformats.org/officeDocument/2006/relationships/hyperlink" Target="https://www.financestrategists.com/wealth-management/macroeconomics/competitor/" TargetMode="Externa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hyperlink" Target="https://www.toppr.com/guides/business-economics/theory-of-demand/elasticity-of-demand/"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toppr.com/guides/quantitative-aptitude/permutation-and-combination/combination/"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toppr.com/guides/maths/basic-geometrical-ideas/curves/"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jf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economicsdiscussion.net/wp-content/uploads/2017/05/clip_image066_thumb2_thumb.jpg"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investopedia.com/terms/l/lawofdiminishingutility.asp"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w.investopedia.com/terms/l/laissezfaire.asp"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www.investopedia.com/terms/i/index.asp" TargetMode="External"/><Relationship Id="rId2" Type="http://schemas.openxmlformats.org/officeDocument/2006/relationships/hyperlink" Target="https://www.investopedia.com/terms/s/supply.asp" TargetMode="Externa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Economic Theory</a:t>
            </a:r>
            <a:endParaRPr lang="en-US" dirty="0"/>
          </a:p>
        </p:txBody>
      </p:sp>
      <p:sp>
        <p:nvSpPr>
          <p:cNvPr id="3" name="Subtitle 2"/>
          <p:cNvSpPr>
            <a:spLocks noGrp="1"/>
          </p:cNvSpPr>
          <p:nvPr>
            <p:ph type="subTitle" idx="1"/>
          </p:nvPr>
        </p:nvSpPr>
        <p:spPr/>
        <p:txBody>
          <a:bodyPr/>
          <a:lstStyle/>
          <a:p>
            <a:r>
              <a:rPr lang="en-US" dirty="0" err="1" smtClean="0"/>
              <a:t>Laba</a:t>
            </a:r>
            <a:r>
              <a:rPr lang="en-US" dirty="0" smtClean="0"/>
              <a:t> Kumar Shrestha (Lecturer)</a:t>
            </a:r>
          </a:p>
          <a:p>
            <a:r>
              <a:rPr lang="en-US" dirty="0" err="1" smtClean="0"/>
              <a:t>Patan</a:t>
            </a:r>
            <a:r>
              <a:rPr lang="en-US" dirty="0" smtClean="0"/>
              <a:t> Multiple Campus</a:t>
            </a:r>
          </a:p>
          <a:p>
            <a:endParaRPr lang="en-US" dirty="0"/>
          </a:p>
        </p:txBody>
      </p:sp>
    </p:spTree>
    <p:extLst>
      <p:ext uri="{BB962C8B-B14F-4D97-AF65-F5344CB8AC3E}">
        <p14:creationId xmlns:p14="http://schemas.microsoft.com/office/powerpoint/2010/main" val="226053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9" name="Picture 3" descr="F:\Desktop\comparision.png"/>
          <p:cNvPicPr>
            <a:picLocks noGrp="1" noChangeAspect="1" noChangeArrowheads="1"/>
          </p:cNvPicPr>
          <p:nvPr>
            <p:ph idx="1"/>
          </p:nvPr>
        </p:nvPicPr>
        <p:blipFill>
          <a:blip r:embed="rId2" cstate="print"/>
          <a:srcRect/>
          <a:stretch>
            <a:fillRect/>
          </a:stretch>
        </p:blipFill>
        <p:spPr bwMode="auto">
          <a:xfrm>
            <a:off x="0" y="0"/>
            <a:ext cx="12192000" cy="6857999"/>
          </a:xfrm>
          <a:prstGeom prst="rect">
            <a:avLst/>
          </a:prstGeom>
          <a:noFill/>
        </p:spPr>
      </p:pic>
    </p:spTree>
    <p:extLst>
      <p:ext uri="{BB962C8B-B14F-4D97-AF65-F5344CB8AC3E}">
        <p14:creationId xmlns:p14="http://schemas.microsoft.com/office/powerpoint/2010/main" val="38936550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108" y="1326525"/>
            <a:ext cx="5447329" cy="4876196"/>
          </a:xfrm>
          <a:prstGeom prst="rect">
            <a:avLst/>
          </a:prstGeom>
        </p:spPr>
      </p:pic>
    </p:spTree>
    <p:extLst>
      <p:ext uri="{BB962C8B-B14F-4D97-AF65-F5344CB8AC3E}">
        <p14:creationId xmlns:p14="http://schemas.microsoft.com/office/powerpoint/2010/main" val="40175740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900" y="1000125"/>
            <a:ext cx="3124200" cy="4857750"/>
          </a:xfrm>
          <a:prstGeom prst="rect">
            <a:avLst/>
          </a:prstGeom>
        </p:spPr>
      </p:pic>
    </p:spTree>
    <p:extLst>
      <p:ext uri="{BB962C8B-B14F-4D97-AF65-F5344CB8AC3E}">
        <p14:creationId xmlns:p14="http://schemas.microsoft.com/office/powerpoint/2010/main" val="38814896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6269" y="-22030"/>
            <a:ext cx="12015731" cy="7755969"/>
          </a:xfrm>
          <a:prstGeom prst="rect">
            <a:avLst/>
          </a:prstGeom>
        </p:spPr>
        <p:txBody>
          <a:bodyPr wrap="square">
            <a:spAutoFit/>
          </a:bodyPr>
          <a:lstStyle/>
          <a:p>
            <a:pPr fontAlgn="base">
              <a:lnSpc>
                <a:spcPct val="150000"/>
              </a:lnSpc>
            </a:pPr>
            <a:r>
              <a:rPr lang="en-US" sz="3200" b="1" dirty="0">
                <a:solidFill>
                  <a:srgbClr val="101A10"/>
                </a:solidFill>
                <a:latin typeface="Fira Sans"/>
              </a:rPr>
              <a:t>Equilibrium of the Firm </a:t>
            </a:r>
            <a:r>
              <a:rPr lang="en-US" sz="3200" b="1" dirty="0" smtClean="0">
                <a:solidFill>
                  <a:srgbClr val="101A10"/>
                </a:solidFill>
                <a:latin typeface="Fira Sans"/>
              </a:rPr>
              <a:t>MR-MC </a:t>
            </a:r>
            <a:r>
              <a:rPr lang="en-US" sz="3200" b="1" dirty="0">
                <a:solidFill>
                  <a:srgbClr val="101A10"/>
                </a:solidFill>
                <a:latin typeface="Fira Sans"/>
              </a:rPr>
              <a:t>Approach</a:t>
            </a:r>
            <a:br>
              <a:rPr lang="en-US" sz="3200" b="1" dirty="0">
                <a:solidFill>
                  <a:srgbClr val="101A10"/>
                </a:solidFill>
                <a:latin typeface="Fira Sans"/>
              </a:rPr>
            </a:br>
            <a:r>
              <a:rPr lang="en-US" sz="3200" b="1" dirty="0">
                <a:solidFill>
                  <a:srgbClr val="101A10"/>
                </a:solidFill>
                <a:latin typeface="Fira Sans"/>
              </a:rPr>
              <a:t>In Perfect Competition Market</a:t>
            </a:r>
            <a:endParaRPr lang="en-US" sz="3200" b="1" dirty="0" smtClean="0">
              <a:solidFill>
                <a:srgbClr val="101A10"/>
              </a:solidFill>
              <a:latin typeface="Fira Sans"/>
            </a:endParaRPr>
          </a:p>
          <a:p>
            <a:pPr fontAlgn="base">
              <a:lnSpc>
                <a:spcPct val="150000"/>
              </a:lnSpc>
            </a:pPr>
            <a:r>
              <a:rPr lang="en-US" sz="2000" dirty="0" smtClean="0">
                <a:solidFill>
                  <a:srgbClr val="101A10"/>
                </a:solidFill>
                <a:latin typeface="Fira Sans"/>
              </a:rPr>
              <a:t>MR-MC </a:t>
            </a:r>
            <a:r>
              <a:rPr lang="en-US" sz="2000" dirty="0">
                <a:solidFill>
                  <a:srgbClr val="101A10"/>
                </a:solidFill>
                <a:latin typeface="Fira Sans"/>
              </a:rPr>
              <a:t>approach is a very important and useful method for determining the equilibrium of the firm. Under this approach, the following conditions must be fulfilled to attain equilibrium by the firm</a:t>
            </a:r>
            <a:r>
              <a:rPr lang="en-US" sz="2000" dirty="0" smtClean="0">
                <a:solidFill>
                  <a:srgbClr val="101A10"/>
                </a:solidFill>
                <a:latin typeface="Fira Sans"/>
              </a:rPr>
              <a:t>.</a:t>
            </a:r>
            <a:r>
              <a:rPr lang="en-US" sz="2000" b="1" dirty="0"/>
              <a:t> </a:t>
            </a:r>
            <a:endParaRPr lang="en-US" sz="2000" b="1" dirty="0" smtClean="0"/>
          </a:p>
          <a:p>
            <a:pPr fontAlgn="base">
              <a:lnSpc>
                <a:spcPct val="150000"/>
              </a:lnSpc>
            </a:pPr>
            <a:r>
              <a:rPr lang="en-US" sz="2000" b="1" dirty="0" smtClean="0"/>
              <a:t>Necessary </a:t>
            </a:r>
            <a:r>
              <a:rPr lang="en-US" sz="2000" b="1" dirty="0"/>
              <a:t>condition:-</a:t>
            </a:r>
            <a:r>
              <a:rPr lang="en-US" sz="2000" dirty="0"/>
              <a:t/>
            </a:r>
            <a:br>
              <a:rPr lang="en-US" sz="2000" dirty="0"/>
            </a:br>
            <a:r>
              <a:rPr lang="en-US" sz="2000" dirty="0" smtClean="0"/>
              <a:t>Marginal </a:t>
            </a:r>
            <a:r>
              <a:rPr lang="en-US" sz="2000" dirty="0"/>
              <a:t>revenue should be equal to Marginal Cost i.e. MR=MC.</a:t>
            </a:r>
            <a:br>
              <a:rPr lang="en-US" sz="2000" dirty="0"/>
            </a:br>
            <a:r>
              <a:rPr lang="en-US" sz="2000" b="1" dirty="0" smtClean="0"/>
              <a:t>ii</a:t>
            </a:r>
            <a:r>
              <a:rPr lang="en-US" sz="2000" b="1" dirty="0"/>
              <a:t>. Sufficient condition:-</a:t>
            </a:r>
            <a:r>
              <a:rPr lang="en-US" sz="2000" dirty="0"/>
              <a:t/>
            </a:r>
            <a:br>
              <a:rPr lang="en-US" sz="2000" dirty="0"/>
            </a:br>
            <a:r>
              <a:rPr lang="en-US" sz="2000" dirty="0"/>
              <a:t>Marginal Cost curve must intersect the Marginal Revenue curve from </a:t>
            </a:r>
            <a:r>
              <a:rPr lang="en-US" sz="2000" dirty="0" err="1" smtClean="0"/>
              <a:t>below.The</a:t>
            </a:r>
            <a:r>
              <a:rPr lang="en-US" sz="2000" dirty="0" smtClean="0"/>
              <a:t> </a:t>
            </a:r>
            <a:r>
              <a:rPr lang="en-US" sz="2000" dirty="0"/>
              <a:t>MR-MC approach of determining equilibrium under the perfect competition and monopoly is explained as follows</a:t>
            </a:r>
            <a:r>
              <a:rPr lang="en-US" sz="2000" dirty="0" smtClean="0"/>
              <a:t>:-</a:t>
            </a:r>
            <a:r>
              <a:rPr lang="en-US" sz="2000" b="1" dirty="0"/>
              <a:t> </a:t>
            </a:r>
            <a:endParaRPr lang="en-US" sz="2000" b="1" dirty="0" smtClean="0"/>
          </a:p>
          <a:p>
            <a:pPr fontAlgn="base">
              <a:lnSpc>
                <a:spcPct val="150000"/>
              </a:lnSpc>
            </a:pPr>
            <a:r>
              <a:rPr lang="en-US" sz="2000" b="1" dirty="0" smtClean="0"/>
              <a:t>Equilibrium </a:t>
            </a:r>
            <a:r>
              <a:rPr lang="en-US" sz="2000" b="1" dirty="0"/>
              <a:t>of a firm under perfect competition:-</a:t>
            </a:r>
          </a:p>
          <a:p>
            <a:pPr>
              <a:lnSpc>
                <a:spcPct val="150000"/>
              </a:lnSpc>
            </a:pPr>
            <a:r>
              <a:rPr lang="en-US" sz="2000" dirty="0"/>
              <a:t>Perfect competition is characterized by a large number of buyers and sellers. Firms produce homogeneous goods and they are taken as the price takers. In this market, the firm has no control over the price. It must sell the products at that price which is determined by the industry. So, the price remains uniform. Therefore, the AR curve and MR curve are the same and parallel to X-axis. MC curve is U-shaped. The determination of equilibrium of a firm under perfect competition using this approach can be shown graphically as follows:-</a:t>
            </a:r>
          </a:p>
        </p:txBody>
      </p:sp>
    </p:spTree>
    <p:extLst>
      <p:ext uri="{BB962C8B-B14F-4D97-AF65-F5344CB8AC3E}">
        <p14:creationId xmlns:p14="http://schemas.microsoft.com/office/powerpoint/2010/main" val="21295726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r>
              <a:rPr lang="en-US" dirty="0"/>
              <a:t>In the </a:t>
            </a:r>
            <a:r>
              <a:rPr lang="en-US" dirty="0" smtClean="0"/>
              <a:t> </a:t>
            </a:r>
            <a:r>
              <a:rPr lang="en-US" dirty="0"/>
              <a:t>figure, MR and MC represent Marginal Revenue and Marginal Cost curve. MC equals MR at point A and points E which fulfills the necessary condition. Point E fulfills both necessary and sufficient condition. So, Point 'E' is the equilibrium point and OQ2 is the equilibrium level of output.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5537" y="1905794"/>
            <a:ext cx="5114925" cy="4191000"/>
          </a:xfrm>
        </p:spPr>
      </p:pic>
    </p:spTree>
    <p:extLst>
      <p:ext uri="{BB962C8B-B14F-4D97-AF65-F5344CB8AC3E}">
        <p14:creationId xmlns:p14="http://schemas.microsoft.com/office/powerpoint/2010/main" val="8989468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101A10"/>
                </a:solidFill>
                <a:latin typeface="Fira Sans"/>
              </a:rPr>
              <a:t>Equilibrium of the Firm MR-MC Approach</a:t>
            </a:r>
            <a:br>
              <a:rPr lang="en-US" b="1" dirty="0">
                <a:solidFill>
                  <a:srgbClr val="101A10"/>
                </a:solidFill>
                <a:latin typeface="Fira Sans"/>
              </a:rPr>
            </a:br>
            <a:r>
              <a:rPr lang="en-US" b="1" dirty="0">
                <a:solidFill>
                  <a:srgbClr val="101A10"/>
                </a:solidFill>
                <a:latin typeface="Fira Sans"/>
              </a:rPr>
              <a:t>In Imperfect Competition Market</a:t>
            </a:r>
            <a:br>
              <a:rPr lang="en-US" b="1" dirty="0">
                <a:solidFill>
                  <a:srgbClr val="101A10"/>
                </a:solidFill>
                <a:latin typeface="Fira Sans"/>
              </a:rPr>
            </a:br>
            <a:endParaRPr lang="en-US" dirty="0"/>
          </a:p>
        </p:txBody>
      </p:sp>
      <p:sp>
        <p:nvSpPr>
          <p:cNvPr id="3" name="Content Placeholder 2"/>
          <p:cNvSpPr>
            <a:spLocks noGrp="1"/>
          </p:cNvSpPr>
          <p:nvPr>
            <p:ph sz="half" idx="1"/>
          </p:nvPr>
        </p:nvSpPr>
        <p:spPr>
          <a:xfrm>
            <a:off x="838199" y="1825624"/>
            <a:ext cx="6992155" cy="5032375"/>
          </a:xfrm>
        </p:spPr>
        <p:txBody>
          <a:bodyPr>
            <a:normAutofit fontScale="92500" lnSpcReduction="10000"/>
          </a:bodyPr>
          <a:lstStyle/>
          <a:p>
            <a:pPr marL="0" indent="0">
              <a:buNone/>
            </a:pPr>
            <a:r>
              <a:rPr lang="en-US" dirty="0" smtClean="0"/>
              <a:t>     In </a:t>
            </a:r>
            <a:r>
              <a:rPr lang="en-US" dirty="0"/>
              <a:t>the Imperfect competition market, the firm is the price maker. </a:t>
            </a:r>
            <a:r>
              <a:rPr lang="en-US" dirty="0" smtClean="0"/>
              <a:t>It </a:t>
            </a:r>
            <a:r>
              <a:rPr lang="en-US" dirty="0"/>
              <a:t>can sell less output at a high price and more output at a low price. So, AR and MR curves slope downward. The MC curve is U-shaped. </a:t>
            </a:r>
            <a:endParaRPr lang="en-US" dirty="0" smtClean="0"/>
          </a:p>
          <a:p>
            <a:pPr marL="0" indent="0">
              <a:buNone/>
            </a:pPr>
            <a:r>
              <a:rPr lang="en-US" dirty="0"/>
              <a:t> </a:t>
            </a:r>
            <a:r>
              <a:rPr lang="en-US" dirty="0" smtClean="0"/>
              <a:t>      The </a:t>
            </a:r>
            <a:r>
              <a:rPr lang="en-US" dirty="0"/>
              <a:t>equilibrium of the firm under monopoly using MR-MC approach can be explained by the help of the </a:t>
            </a:r>
            <a:r>
              <a:rPr lang="en-US" dirty="0" smtClean="0"/>
              <a:t>diagram In </a:t>
            </a:r>
            <a:r>
              <a:rPr lang="en-US" dirty="0"/>
              <a:t>the  figure, MR represents the Marginal Revenue curve which is downward sloping and MC represent Marginal Cost curve which is U- Shaped. The point “b” is the equilibrium point because, at this point, MC equals MR and MC cuts MR from below. So, the firm is in equilibrium at OQ level of output and can maximize its profit</a:t>
            </a:r>
            <a:r>
              <a:rPr lang="en-US" sz="2000" dirty="0"/>
              <a:t>.</a:t>
            </a:r>
          </a:p>
          <a:p>
            <a:endParaRPr lang="en-US" dirty="0"/>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48630" y="2392296"/>
            <a:ext cx="4143370" cy="3789563"/>
          </a:xfrm>
        </p:spPr>
      </p:pic>
    </p:spTree>
    <p:extLst>
      <p:ext uri="{BB962C8B-B14F-4D97-AF65-F5344CB8AC3E}">
        <p14:creationId xmlns:p14="http://schemas.microsoft.com/office/powerpoint/2010/main" val="11175778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9" y="51516"/>
            <a:ext cx="12063211" cy="605307"/>
          </a:xfrm>
        </p:spPr>
        <p:txBody>
          <a:bodyPr>
            <a:normAutofit/>
          </a:bodyPr>
          <a:lstStyle/>
          <a:p>
            <a:r>
              <a:rPr lang="en-US" sz="3600" b="1" u="sng" dirty="0"/>
              <a:t>Short Run Equilibrium of the Firm in Perfect Competition</a:t>
            </a:r>
            <a:endParaRPr lang="en-US" sz="3600" dirty="0"/>
          </a:p>
        </p:txBody>
      </p:sp>
      <p:sp>
        <p:nvSpPr>
          <p:cNvPr id="3" name="Rectangle 2"/>
          <p:cNvSpPr/>
          <p:nvPr/>
        </p:nvSpPr>
        <p:spPr>
          <a:xfrm>
            <a:off x="1" y="824248"/>
            <a:ext cx="11990230" cy="6466514"/>
          </a:xfrm>
          <a:prstGeom prst="rect">
            <a:avLst/>
          </a:prstGeom>
        </p:spPr>
        <p:txBody>
          <a:bodyPr wrap="square">
            <a:spAutoFit/>
          </a:bodyPr>
          <a:lstStyle/>
          <a:p>
            <a:pPr fontAlgn="base">
              <a:lnSpc>
                <a:spcPct val="150000"/>
              </a:lnSpc>
            </a:pPr>
            <a:r>
              <a:rPr lang="en-US" dirty="0" smtClean="0">
                <a:solidFill>
                  <a:srgbClr val="424142"/>
                </a:solidFill>
                <a:latin typeface="Lato"/>
              </a:rPr>
              <a:t>                </a:t>
            </a:r>
            <a:r>
              <a:rPr lang="en-US" sz="2000" dirty="0" smtClean="0">
                <a:solidFill>
                  <a:srgbClr val="424142"/>
                </a:solidFill>
                <a:latin typeface="Calibri" panose="020F0502020204030204" pitchFamily="34" charset="0"/>
                <a:cs typeface="Calibri" panose="020F0502020204030204" pitchFamily="34" charset="0"/>
              </a:rPr>
              <a:t>Short </a:t>
            </a:r>
            <a:r>
              <a:rPr lang="en-US" sz="2000" dirty="0">
                <a:solidFill>
                  <a:srgbClr val="424142"/>
                </a:solidFill>
                <a:latin typeface="Calibri" panose="020F0502020204030204" pitchFamily="34" charset="0"/>
                <a:cs typeface="Calibri" panose="020F0502020204030204" pitchFamily="34" charset="0"/>
              </a:rPr>
              <a:t>run means period of time within which the firms can alter their level of output only by increasing or decreasing the amount of variable factors such as </a:t>
            </a:r>
            <a:r>
              <a:rPr lang="en-US" sz="2000" dirty="0" err="1">
                <a:solidFill>
                  <a:srgbClr val="424142"/>
                </a:solidFill>
                <a:latin typeface="Calibri" panose="020F0502020204030204" pitchFamily="34" charset="0"/>
                <a:cs typeface="Calibri" panose="020F0502020204030204" pitchFamily="34" charset="0"/>
              </a:rPr>
              <a:t>labour</a:t>
            </a:r>
            <a:r>
              <a:rPr lang="en-US" sz="2000" dirty="0">
                <a:solidFill>
                  <a:srgbClr val="424142"/>
                </a:solidFill>
                <a:latin typeface="Calibri" panose="020F0502020204030204" pitchFamily="34" charset="0"/>
                <a:cs typeface="Calibri" panose="020F0502020204030204" pitchFamily="34" charset="0"/>
              </a:rPr>
              <a:t> and raw material, while fixed factors, like capital equipment remain unchanged. Moreover, in the short run, new firms can neither enter the industry nor the existing firms can leave it</a:t>
            </a:r>
            <a:r>
              <a:rPr lang="en-US" sz="2000" dirty="0" smtClean="0">
                <a:solidFill>
                  <a:srgbClr val="424142"/>
                </a:solidFill>
                <a:latin typeface="Calibri" panose="020F0502020204030204" pitchFamily="34" charset="0"/>
                <a:cs typeface="Calibri" panose="020F0502020204030204" pitchFamily="34" charset="0"/>
              </a:rPr>
              <a:t>.</a:t>
            </a:r>
          </a:p>
          <a:p>
            <a:pPr fontAlgn="base">
              <a:lnSpc>
                <a:spcPct val="150000"/>
              </a:lnSpc>
            </a:pPr>
            <a:r>
              <a:rPr lang="en-US" sz="2000" dirty="0" smtClean="0"/>
              <a:t> </a:t>
            </a:r>
            <a:r>
              <a:rPr lang="en-US" sz="2000" dirty="0"/>
              <a:t>All the firms are equally efficient such as they have identical cost curve</a:t>
            </a:r>
            <a:r>
              <a:rPr lang="en-US" sz="2000" dirty="0" smtClean="0"/>
              <a:t>.</a:t>
            </a:r>
          </a:p>
          <a:p>
            <a:pPr fontAlgn="base">
              <a:lnSpc>
                <a:spcPct val="150000"/>
              </a:lnSpc>
            </a:pPr>
            <a:r>
              <a:rPr lang="en-US" sz="2000" b="1" dirty="0" smtClean="0"/>
              <a:t> </a:t>
            </a:r>
            <a:r>
              <a:rPr lang="en-US" sz="2000" b="1" dirty="0"/>
              <a:t>(</a:t>
            </a:r>
            <a:r>
              <a:rPr lang="en-US" sz="2000" b="1" dirty="0" err="1"/>
              <a:t>i</a:t>
            </a:r>
            <a:r>
              <a:rPr lang="en-US" sz="2000" b="1" dirty="0"/>
              <a:t>) Super normal profit.    (ii) Normal profit.      (iii) Suffer losses</a:t>
            </a:r>
          </a:p>
          <a:p>
            <a:pPr>
              <a:lnSpc>
                <a:spcPct val="150000"/>
              </a:lnSpc>
            </a:pPr>
            <a:r>
              <a:rPr lang="en-US" sz="2000" dirty="0"/>
              <a:t>All the three situations depend upon the price determined by the industry.</a:t>
            </a:r>
          </a:p>
          <a:p>
            <a:pPr>
              <a:lnSpc>
                <a:spcPct val="150000"/>
              </a:lnSpc>
            </a:pPr>
            <a:r>
              <a:rPr lang="en-US" sz="2000" dirty="0"/>
              <a:t> A firm is in equilibrium when its marginal cost is equal to marginal revenue and marginal cost curve cuts marginal revenue curve from below. A firm in equilibrium earns super normal profits, when average revenue (Price) determined by industry is more than its average cost. In the short period, it is possible that firm earns only normal profit. This happens only when the average cost curve of the firm is tangent to its average revenue curve. A firm in equilibrium may incur losses when at the equilibrium level of output firm’s average cost is greater than average revenue.</a:t>
            </a:r>
          </a:p>
          <a:p>
            <a:pPr fontAlgn="base">
              <a:lnSpc>
                <a:spcPct val="150000"/>
              </a:lnSpc>
            </a:pPr>
            <a:endParaRPr lang="en-US" dirty="0"/>
          </a:p>
        </p:txBody>
      </p:sp>
    </p:spTree>
    <p:extLst>
      <p:ext uri="{BB962C8B-B14F-4D97-AF65-F5344CB8AC3E}">
        <p14:creationId xmlns:p14="http://schemas.microsoft.com/office/powerpoint/2010/main" val="20054396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 y="1195387"/>
            <a:ext cx="11839575" cy="4467225"/>
          </a:xfrm>
          <a:prstGeom prst="rect">
            <a:avLst/>
          </a:prstGeom>
        </p:spPr>
      </p:pic>
    </p:spTree>
    <p:extLst>
      <p:ext uri="{BB962C8B-B14F-4D97-AF65-F5344CB8AC3E}">
        <p14:creationId xmlns:p14="http://schemas.microsoft.com/office/powerpoint/2010/main" val="1589212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09" y="1"/>
            <a:ext cx="12076089" cy="785610"/>
          </a:xfrm>
        </p:spPr>
        <p:txBody>
          <a:bodyPr>
            <a:normAutofit/>
          </a:bodyPr>
          <a:lstStyle/>
          <a:p>
            <a:r>
              <a:rPr lang="en-US" sz="4000" b="1" u="sng" dirty="0"/>
              <a:t>Short Run Equilibrium of the Firm in Perfect Competition</a:t>
            </a:r>
          </a:p>
        </p:txBody>
      </p:sp>
      <p:sp>
        <p:nvSpPr>
          <p:cNvPr id="3" name="Rectangle 2"/>
          <p:cNvSpPr/>
          <p:nvPr/>
        </p:nvSpPr>
        <p:spPr>
          <a:xfrm>
            <a:off x="115910" y="965912"/>
            <a:ext cx="12076089" cy="5632311"/>
          </a:xfrm>
          <a:prstGeom prst="rect">
            <a:avLst/>
          </a:prstGeom>
        </p:spPr>
        <p:txBody>
          <a:bodyPr wrap="square">
            <a:spAutoFit/>
          </a:bodyPr>
          <a:lstStyle/>
          <a:p>
            <a:pPr>
              <a:lnSpc>
                <a:spcPct val="150000"/>
              </a:lnSpc>
            </a:pPr>
            <a:r>
              <a:rPr lang="en-US" sz="2000" dirty="0" smtClean="0"/>
              <a:t>                            A </a:t>
            </a:r>
            <a:r>
              <a:rPr lang="en-US" sz="2000" dirty="0"/>
              <a:t>perpendicular parallel to the Y-axis is drawn at point E connecting the X-axis at Q. EQ is the equilibrium price of Firm A because point E lies on the demand curve, and price is determined by demand curve. Average cost is equal to AQ. Since average revenue is greater than average cost. Thus, firms per unit excess profit is EA which is the difference between price (EQ) and the corresponding average cost (AQ). Total supernormal profit of a firm is PEAC . </a:t>
            </a:r>
          </a:p>
          <a:p>
            <a:pPr>
              <a:lnSpc>
                <a:spcPct val="150000"/>
              </a:lnSpc>
            </a:pPr>
            <a:r>
              <a:rPr lang="en-US" sz="2000" dirty="0"/>
              <a:t>In case of Firm B, E is the equilibrium point because at this point MC = MR. MC curve cuts MR curve from below. 0Q is the equilibrium output. At 0Q level of output the firms AC curve is tangent to AR curve. Thus, the firm will earn only normal profit because average revenue (EQ) being equal to average cost (EQ)</a:t>
            </a:r>
          </a:p>
          <a:p>
            <a:pPr>
              <a:lnSpc>
                <a:spcPct val="150000"/>
              </a:lnSpc>
            </a:pPr>
            <a:r>
              <a:rPr lang="en-US" sz="2000" dirty="0"/>
              <a:t>The marginal cost of Firm C  is equal to marginal revenue at point E. MC curve cuts MR curve from below. 0Q is the equilibrium level of output. Average revenue and average cost of the firm are equal to EQ and AQ, respectively. At 0Q level of output, firms average cost is greater than average revenue. Firm’s per unit loss is equal to EF and total loss is equal to area PEAC.</a:t>
            </a:r>
          </a:p>
        </p:txBody>
      </p:sp>
    </p:spTree>
    <p:extLst>
      <p:ext uri="{BB962C8B-B14F-4D97-AF65-F5344CB8AC3E}">
        <p14:creationId xmlns:p14="http://schemas.microsoft.com/office/powerpoint/2010/main" val="30047704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4" y="64390"/>
            <a:ext cx="11797048" cy="734096"/>
          </a:xfrm>
        </p:spPr>
        <p:txBody>
          <a:bodyPr>
            <a:normAutofit/>
          </a:bodyPr>
          <a:lstStyle/>
          <a:p>
            <a:r>
              <a:rPr lang="en-US" sz="3600" b="1" u="sng" dirty="0"/>
              <a:t>Short run Supply curve of a firm in perfect competition</a:t>
            </a:r>
            <a:endParaRPr lang="en-US" sz="3600" dirty="0"/>
          </a:p>
        </p:txBody>
      </p:sp>
      <p:sp>
        <p:nvSpPr>
          <p:cNvPr id="3" name="Content Placeholder 2"/>
          <p:cNvSpPr>
            <a:spLocks noGrp="1"/>
          </p:cNvSpPr>
          <p:nvPr>
            <p:ph sz="half" idx="1"/>
          </p:nvPr>
        </p:nvSpPr>
        <p:spPr>
          <a:xfrm>
            <a:off x="838200" y="1133341"/>
            <a:ext cx="5498206" cy="5331853"/>
          </a:xfrm>
        </p:spPr>
        <p:txBody>
          <a:bodyPr>
            <a:normAutofit fontScale="85000" lnSpcReduction="20000"/>
          </a:bodyPr>
          <a:lstStyle/>
          <a:p>
            <a:r>
              <a:rPr lang="en-US" dirty="0">
                <a:solidFill>
                  <a:srgbClr val="393E42"/>
                </a:solidFill>
                <a:latin typeface="Proxima Nova"/>
              </a:rPr>
              <a:t>. </a:t>
            </a:r>
            <a:r>
              <a:rPr lang="en-US" dirty="0">
                <a:solidFill>
                  <a:srgbClr val="393E42"/>
                </a:solidFill>
                <a:latin typeface="Calibri" panose="020F0502020204030204" pitchFamily="34" charset="0"/>
                <a:cs typeface="Calibri" panose="020F0502020204030204" pitchFamily="34" charset="0"/>
              </a:rPr>
              <a:t>In a perfectly competitive market, the firms are price takers, meaning that the firms do not have the power to influence the market price. Likewise, the products that firms sell are perfectly substitutable, which means none of the firms can raise the price of their product above the price of other firms </a:t>
            </a:r>
            <a:endParaRPr lang="en-US" dirty="0" smtClean="0">
              <a:solidFill>
                <a:srgbClr val="393E42"/>
              </a:solidFill>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it </a:t>
            </a:r>
            <a:r>
              <a:rPr lang="en-US" dirty="0">
                <a:latin typeface="Calibri" panose="020F0502020204030204" pitchFamily="34" charset="0"/>
                <a:cs typeface="Calibri" panose="020F0502020204030204" pitchFamily="34" charset="0"/>
              </a:rPr>
              <a:t>is very difficult for them to cover every cost incurred during the business operations. From </a:t>
            </a:r>
            <a:r>
              <a:rPr lang="en-US" dirty="0">
                <a:latin typeface="Calibri" panose="020F0502020204030204" pitchFamily="34" charset="0"/>
                <a:cs typeface="Calibri" panose="020F0502020204030204" pitchFamily="34" charset="0"/>
                <a:hlinkClick r:id="rId2"/>
              </a:rPr>
              <a:t>fixed costs</a:t>
            </a:r>
            <a:r>
              <a:rPr lang="en-US" dirty="0">
                <a:latin typeface="Calibri" panose="020F0502020204030204" pitchFamily="34" charset="0"/>
                <a:cs typeface="Calibri" panose="020F0502020204030204" pitchFamily="34" charset="0"/>
              </a:rPr>
              <a:t> to variable costs, it becomes a large sum of money that is not possible to cover by the firm. In this situation, what the firm does is, only try to cover the variable costs of the business in the short run. Hence, the marginal cost of a firm at every point above the lowest average variable cost forms the short-run supply curve.</a:t>
            </a:r>
            <a:endParaRPr lang="en-US" dirty="0">
              <a:solidFill>
                <a:srgbClr val="393E42"/>
              </a:solidFill>
              <a:latin typeface="Calibri" panose="020F0502020204030204" pitchFamily="34" charset="0"/>
              <a:cs typeface="Calibri" panose="020F0502020204030204" pitchFamily="34" charset="0"/>
            </a:endParaRP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6406" y="1519707"/>
            <a:ext cx="5855594" cy="3696238"/>
          </a:xfrm>
          <a:prstGeom prst="rect">
            <a:avLst/>
          </a:prstGeom>
        </p:spPr>
      </p:pic>
    </p:spTree>
    <p:extLst>
      <p:ext uri="{BB962C8B-B14F-4D97-AF65-F5344CB8AC3E}">
        <p14:creationId xmlns:p14="http://schemas.microsoft.com/office/powerpoint/2010/main" val="16639908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6" y="68908"/>
            <a:ext cx="11655381" cy="678067"/>
          </a:xfrm>
        </p:spPr>
        <p:txBody>
          <a:bodyPr>
            <a:normAutofit fontScale="90000"/>
          </a:bodyPr>
          <a:lstStyle/>
          <a:p>
            <a:r>
              <a:rPr lang="en-US" b="1" u="sng" dirty="0" smtClean="0"/>
              <a:t>Long </a:t>
            </a:r>
            <a:r>
              <a:rPr lang="en-US" b="1" u="sng" dirty="0"/>
              <a:t>run Supply curve of a firm in perfect competition</a:t>
            </a:r>
            <a:endParaRPr lang="en-US" dirty="0"/>
          </a:p>
        </p:txBody>
      </p:sp>
      <p:sp>
        <p:nvSpPr>
          <p:cNvPr id="4" name="Rectangle 3"/>
          <p:cNvSpPr/>
          <p:nvPr/>
        </p:nvSpPr>
        <p:spPr>
          <a:xfrm>
            <a:off x="0" y="741844"/>
            <a:ext cx="12192000" cy="2585323"/>
          </a:xfrm>
          <a:prstGeom prst="rect">
            <a:avLst/>
          </a:prstGeom>
        </p:spPr>
        <p:txBody>
          <a:bodyPr wrap="square">
            <a:spAutoFit/>
          </a:bodyPr>
          <a:lstStyle/>
          <a:p>
            <a:r>
              <a:rPr lang="en-US" dirty="0" smtClean="0">
                <a:solidFill>
                  <a:srgbClr val="333333"/>
                </a:solidFill>
                <a:latin typeface="GothamSSm"/>
              </a:rPr>
              <a:t>                                           In </a:t>
            </a:r>
            <a:r>
              <a:rPr lang="en-US" dirty="0">
                <a:solidFill>
                  <a:srgbClr val="333333"/>
                </a:solidFill>
                <a:latin typeface="GothamSSm"/>
              </a:rPr>
              <a:t>the long run, as there is no fixed cost, the perfectly competitive firm’s supply curve will be the summation of the upward sloping portion of SMC above the minimum point of LAC (when price ≥ minimum LAC), and the vertical portion of the price axis (when price &lt; minimum of LAC). The long run supply curve of a perfect competitive firm is derived in two stages.</a:t>
            </a:r>
          </a:p>
          <a:p>
            <a:r>
              <a:rPr lang="en-US" b="1" dirty="0">
                <a:solidFill>
                  <a:srgbClr val="333333"/>
                </a:solidFill>
                <a:latin typeface="GothamSSm"/>
              </a:rPr>
              <a:t>1. When price is equal to the minimum of LAC:</a:t>
            </a:r>
            <a:endParaRPr lang="en-US" dirty="0">
              <a:solidFill>
                <a:srgbClr val="333333"/>
              </a:solidFill>
              <a:latin typeface="GothamSSm"/>
            </a:endParaRPr>
          </a:p>
          <a:p>
            <a:r>
              <a:rPr lang="en-US" dirty="0" smtClean="0">
                <a:solidFill>
                  <a:srgbClr val="333333"/>
                </a:solidFill>
                <a:latin typeface="GothamSSm"/>
              </a:rPr>
              <a:t>                                         Let </a:t>
            </a:r>
            <a:r>
              <a:rPr lang="en-US" dirty="0">
                <a:solidFill>
                  <a:srgbClr val="333333"/>
                </a:solidFill>
                <a:latin typeface="GothamSSm"/>
              </a:rPr>
              <a:t>us suppose that the firm is facing market price OP that exceeds the minimum of LAC. MC is equal to MR (at point E) and MC is positively sloped at this point of intersection. Also, the price is greater than the minimum of LAC. Thus, the firm is at long run equilibrium, facing the price OP and producing Oq</a:t>
            </a:r>
            <a:r>
              <a:rPr lang="en-US" baseline="-25000" dirty="0">
                <a:solidFill>
                  <a:srgbClr val="333333"/>
                </a:solidFill>
                <a:latin typeface="GothamSSm"/>
              </a:rPr>
              <a:t>1</a:t>
            </a:r>
            <a:r>
              <a:rPr lang="en-US" dirty="0">
                <a:solidFill>
                  <a:srgbClr val="333333"/>
                </a:solidFill>
                <a:latin typeface="GothamSSm"/>
              </a:rPr>
              <a:t> units of output. The supply curve is ‘SS’, represented by the upward portion of LMC above the minimum of LAC.</a:t>
            </a:r>
            <a:endParaRPr lang="en-US" b="0" i="0" dirty="0">
              <a:solidFill>
                <a:srgbClr val="333333"/>
              </a:solidFill>
              <a:effectLst/>
              <a:latin typeface="GothamSSm"/>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631" y="3408268"/>
            <a:ext cx="4456090" cy="3510995"/>
          </a:xfrm>
          <a:prstGeom prst="rect">
            <a:avLst/>
          </a:prstGeom>
        </p:spPr>
      </p:pic>
    </p:spTree>
    <p:extLst>
      <p:ext uri="{BB962C8B-B14F-4D97-AF65-F5344CB8AC3E}">
        <p14:creationId xmlns:p14="http://schemas.microsoft.com/office/powerpoint/2010/main" val="96517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77900"/>
            <a:ext cx="5448300" cy="190500"/>
          </a:xfrm>
        </p:spPr>
        <p:txBody>
          <a:bodyPr>
            <a:normAutofit fontScale="90000"/>
          </a:bodyPr>
          <a:lstStyle/>
          <a:p>
            <a:r>
              <a:rPr lang="en-US" b="1" dirty="0" smtClean="0"/>
              <a:t>Mixed Economic system </a:t>
            </a:r>
            <a:r>
              <a:rPr lang="en-US" dirty="0" smtClean="0"/>
              <a:t/>
            </a:r>
            <a:br>
              <a:rPr lang="en-US" dirty="0" smtClean="0"/>
            </a:br>
            <a:endParaRPr lang="en-US" dirty="0"/>
          </a:p>
        </p:txBody>
      </p:sp>
      <p:sp>
        <p:nvSpPr>
          <p:cNvPr id="3" name="Content Placeholder 2"/>
          <p:cNvSpPr>
            <a:spLocks noGrp="1"/>
          </p:cNvSpPr>
          <p:nvPr>
            <p:ph idx="1"/>
          </p:nvPr>
        </p:nvSpPr>
        <p:spPr>
          <a:xfrm>
            <a:off x="279400" y="1104900"/>
            <a:ext cx="11912600" cy="5575300"/>
          </a:xfrm>
        </p:spPr>
        <p:txBody>
          <a:bodyPr>
            <a:normAutofit/>
          </a:bodyPr>
          <a:lstStyle/>
          <a:p>
            <a:pPr>
              <a:buNone/>
            </a:pPr>
            <a:r>
              <a:rPr lang="en-US" dirty="0" smtClean="0"/>
              <a:t>  </a:t>
            </a:r>
            <a:r>
              <a:rPr lang="en-US" dirty="0"/>
              <a:t> </a:t>
            </a:r>
            <a:r>
              <a:rPr lang="en-US" dirty="0" smtClean="0"/>
              <a:t>            A </a:t>
            </a:r>
            <a:r>
              <a:rPr lang="en-US" b="1" dirty="0" smtClean="0"/>
              <a:t>mixed economic</a:t>
            </a:r>
            <a:r>
              <a:rPr lang="en-US" dirty="0" smtClean="0"/>
              <a:t> system is a system that combines aspects of both capitalism and socialism. A </a:t>
            </a:r>
            <a:r>
              <a:rPr lang="en-US" b="1" dirty="0" smtClean="0"/>
              <a:t>mixed economic</a:t>
            </a:r>
            <a:r>
              <a:rPr lang="en-US" dirty="0" smtClean="0"/>
              <a:t> system protects private property and allows a level of </a:t>
            </a:r>
            <a:r>
              <a:rPr lang="en-US" b="1" dirty="0" smtClean="0"/>
              <a:t>economic</a:t>
            </a:r>
            <a:r>
              <a:rPr lang="en-US" dirty="0" smtClean="0"/>
              <a:t> freedom in the use of capital, but also allows for governments to interfere in </a:t>
            </a:r>
            <a:r>
              <a:rPr lang="en-US" b="1" dirty="0" smtClean="0"/>
              <a:t>economic</a:t>
            </a:r>
            <a:r>
              <a:rPr lang="en-US" dirty="0" smtClean="0"/>
              <a:t> activities in order to achieve social aims. </a:t>
            </a:r>
            <a:endParaRPr lang="en-US" u="sng" dirty="0" smtClean="0"/>
          </a:p>
          <a:p>
            <a:pPr>
              <a:buNone/>
            </a:pPr>
            <a:r>
              <a:rPr lang="en-US" dirty="0" smtClean="0"/>
              <a:t>               Mixed systems combine the characteristics of the market and command economic systems. It is  also known as dual systems. Sometimes the term is used to describe a market system under strict regulatory control.</a:t>
            </a:r>
          </a:p>
          <a:p>
            <a:pPr>
              <a:buNone/>
            </a:pPr>
            <a:r>
              <a:rPr lang="en-US" dirty="0" smtClean="0"/>
              <a:t>            Most industries are private, while the rest, comprised primarily of </a:t>
            </a:r>
            <a:r>
              <a:rPr lang="en-US" dirty="0" smtClean="0">
                <a:hlinkClick r:id="rId2"/>
              </a:rPr>
              <a:t>public  services</a:t>
            </a:r>
            <a:r>
              <a:rPr lang="en-US" dirty="0" smtClean="0"/>
              <a:t>, are under the control of the government.</a:t>
            </a:r>
          </a:p>
          <a:p>
            <a:pPr>
              <a:buNone/>
            </a:pPr>
            <a:r>
              <a:rPr lang="en-US" dirty="0" smtClean="0"/>
              <a:t>              A mixed system combines the best features of market and command systems. However, practically speaking, mixed economies face the challenge of finding the right balance between free markets and government control. Governments tend to exert much more control than is necessary</a:t>
            </a:r>
          </a:p>
          <a:p>
            <a:endParaRPr lang="en-US" dirty="0" smtClean="0"/>
          </a:p>
        </p:txBody>
      </p:sp>
    </p:spTree>
    <p:extLst>
      <p:ext uri="{BB962C8B-B14F-4D97-AF65-F5344CB8AC3E}">
        <p14:creationId xmlns:p14="http://schemas.microsoft.com/office/powerpoint/2010/main" val="4664573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endParaRPr lang="en-US" dirty="0"/>
          </a:p>
        </p:txBody>
      </p:sp>
      <p:sp>
        <p:nvSpPr>
          <p:cNvPr id="3" name="Rectangle 2"/>
          <p:cNvSpPr/>
          <p:nvPr/>
        </p:nvSpPr>
        <p:spPr>
          <a:xfrm>
            <a:off x="0" y="67273"/>
            <a:ext cx="12192000" cy="7294305"/>
          </a:xfrm>
          <a:prstGeom prst="rect">
            <a:avLst/>
          </a:prstGeom>
        </p:spPr>
        <p:txBody>
          <a:bodyPr wrap="square">
            <a:spAutoFit/>
          </a:bodyPr>
          <a:lstStyle/>
          <a:p>
            <a:r>
              <a:rPr lang="en-US" dirty="0" smtClean="0"/>
              <a:t>                                                                                    </a:t>
            </a:r>
            <a:r>
              <a:rPr lang="en-US" sz="3200" b="1" u="sng" dirty="0" smtClean="0"/>
              <a:t>Monopoly </a:t>
            </a:r>
            <a:r>
              <a:rPr lang="en-US" sz="3200" b="1" u="sng" dirty="0"/>
              <a:t>market </a:t>
            </a:r>
            <a:endParaRPr lang="en-US" sz="3200" b="1" u="sng" dirty="0" smtClean="0"/>
          </a:p>
          <a:p>
            <a:endParaRPr lang="en-US" dirty="0" smtClean="0"/>
          </a:p>
          <a:p>
            <a:r>
              <a:rPr lang="en-US" sz="2000" dirty="0" smtClean="0"/>
              <a:t>A </a:t>
            </a:r>
            <a:r>
              <a:rPr lang="en-US" sz="2000" dirty="0"/>
              <a:t>market structure characterized by a single seller, selling a unique product in the market. In a monopoly market, the seller faces no competition, as he is the sole seller of goods with no close substitute . A monopoly market is one in which one firm or type of market controls a product and no one else produces or competes with it. Furthermore, a monopoly market is a type of market that features items or services that a large number of people require but no competitors.</a:t>
            </a:r>
          </a:p>
          <a:p>
            <a:r>
              <a:rPr lang="en-US" sz="2000" dirty="0"/>
              <a:t> </a:t>
            </a:r>
          </a:p>
          <a:p>
            <a:r>
              <a:rPr lang="en-US" sz="2800" b="1" dirty="0"/>
              <a:t>Characteristics of Monopoly </a:t>
            </a:r>
            <a:endParaRPr lang="en-US" sz="2800" b="1" dirty="0" smtClean="0"/>
          </a:p>
          <a:p>
            <a:r>
              <a:rPr lang="en-US" b="1" u="sng" dirty="0" smtClean="0">
                <a:solidFill>
                  <a:srgbClr val="000000"/>
                </a:solidFill>
                <a:latin typeface="roboto"/>
              </a:rPr>
              <a:t>Sole </a:t>
            </a:r>
            <a:r>
              <a:rPr lang="en-US" b="1" u="sng" dirty="0">
                <a:solidFill>
                  <a:srgbClr val="000000"/>
                </a:solidFill>
                <a:latin typeface="roboto"/>
              </a:rPr>
              <a:t>Trader</a:t>
            </a:r>
            <a:endParaRPr lang="en-US" dirty="0">
              <a:solidFill>
                <a:srgbClr val="000000"/>
              </a:solidFill>
              <a:latin typeface="roboto"/>
            </a:endParaRPr>
          </a:p>
          <a:p>
            <a:r>
              <a:rPr lang="en-US" dirty="0">
                <a:solidFill>
                  <a:srgbClr val="000000"/>
                </a:solidFill>
                <a:latin typeface="roboto"/>
              </a:rPr>
              <a:t> </a:t>
            </a:r>
            <a:r>
              <a:rPr lang="en-US" dirty="0" smtClean="0">
                <a:solidFill>
                  <a:srgbClr val="000000"/>
                </a:solidFill>
                <a:latin typeface="roboto"/>
              </a:rPr>
              <a:t>                  </a:t>
            </a:r>
            <a:r>
              <a:rPr lang="en-US" dirty="0" smtClean="0">
                <a:solidFill>
                  <a:srgbClr val="000000"/>
                </a:solidFill>
              </a:rPr>
              <a:t> In </a:t>
            </a:r>
            <a:r>
              <a:rPr lang="en-US" dirty="0">
                <a:solidFill>
                  <a:srgbClr val="000000"/>
                </a:solidFill>
              </a:rPr>
              <a:t>a monopolistic market, a single seller or corporation owns the whole market and sells items that have no close substitutes. Individual sellers have total control over product supply, hence the entire market is managed by them. A monopolist is a trader or company in an industry whose whole output is reliant on them.</a:t>
            </a:r>
          </a:p>
          <a:p>
            <a:r>
              <a:rPr lang="en-US" b="1" u="sng" dirty="0"/>
              <a:t> Price Maker</a:t>
            </a:r>
            <a:endParaRPr lang="en-US" dirty="0"/>
          </a:p>
          <a:p>
            <a:r>
              <a:rPr lang="en-US" dirty="0"/>
              <a:t> </a:t>
            </a:r>
            <a:r>
              <a:rPr lang="en-US" dirty="0" smtClean="0"/>
              <a:t>                         As </a:t>
            </a:r>
            <a:r>
              <a:rPr lang="en-US" dirty="0"/>
              <a:t>the lone monarch of the industry, the monopolist sets the price. Because there is no other rival in the market, the seller determines the product's price. Because there is no competition, there is no one to contest the seller's pricing, which becomes the ultimate price of the goods on the market.</a:t>
            </a:r>
            <a:r>
              <a:rPr lang="en-US" b="1" u="sng" dirty="0"/>
              <a:t> </a:t>
            </a:r>
          </a:p>
          <a:p>
            <a:r>
              <a:rPr lang="en-US" b="1" u="sng" dirty="0" smtClean="0"/>
              <a:t>Barrier to Entry and Exit</a:t>
            </a:r>
            <a:endParaRPr lang="en-US" dirty="0" smtClean="0"/>
          </a:p>
          <a:p>
            <a:r>
              <a:rPr lang="en-US" dirty="0" smtClean="0"/>
              <a:t>                                             A high barrier to entry/exit for new players characterizes a monopolistic market. Government licensing, copyrights and patents, resource ownership, and high beginning costs are all hurdles in a monopolistic market. </a:t>
            </a:r>
          </a:p>
          <a:p>
            <a:r>
              <a:rPr lang="en-US" dirty="0" smtClean="0"/>
              <a:t> Other businesses find it difficult to enter the monopolistic market since a single provider controls the whole production and supply of a certain product.</a:t>
            </a:r>
          </a:p>
          <a:p>
            <a:endParaRPr lang="en-US" dirty="0"/>
          </a:p>
          <a:p>
            <a:endParaRPr lang="en-US" dirty="0"/>
          </a:p>
        </p:txBody>
      </p:sp>
    </p:spTree>
    <p:extLst>
      <p:ext uri="{BB962C8B-B14F-4D97-AF65-F5344CB8AC3E}">
        <p14:creationId xmlns:p14="http://schemas.microsoft.com/office/powerpoint/2010/main" val="3792706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740307"/>
          </a:xfrm>
          <a:prstGeom prst="rect">
            <a:avLst/>
          </a:prstGeom>
        </p:spPr>
        <p:txBody>
          <a:bodyPr wrap="square">
            <a:spAutoFit/>
          </a:bodyPr>
          <a:lstStyle/>
          <a:p>
            <a:r>
              <a:rPr lang="en-US" b="1" u="sng" dirty="0" smtClean="0"/>
              <a:t>Unique Product</a:t>
            </a:r>
            <a:endParaRPr lang="en-US" dirty="0" smtClean="0"/>
          </a:p>
          <a:p>
            <a:r>
              <a:rPr lang="en-US" dirty="0"/>
              <a:t> </a:t>
            </a:r>
          </a:p>
          <a:p>
            <a:r>
              <a:rPr lang="en-US" dirty="0"/>
              <a:t>In a monopolistic market, a firm's product or service is unique, with no near substitutes. Monopoly traders own a patent on a single product that prevents other companies from producing or selling a close equivalent.</a:t>
            </a:r>
          </a:p>
          <a:p>
            <a:r>
              <a:rPr lang="en-US" b="1" u="sng" dirty="0" smtClean="0"/>
              <a:t> </a:t>
            </a:r>
            <a:r>
              <a:rPr lang="en-US" b="1" u="sng" dirty="0"/>
              <a:t>Price Discrimination</a:t>
            </a:r>
            <a:endParaRPr lang="en-US" dirty="0"/>
          </a:p>
          <a:p>
            <a:r>
              <a:rPr lang="en-US" dirty="0"/>
              <a:t> </a:t>
            </a:r>
          </a:p>
          <a:p>
            <a:r>
              <a:rPr lang="en-US" dirty="0"/>
              <a:t>In a monopolistic market, there is a significant risk of pricing discrimination. Without any opposition, a single trader can adjust the price of a product. He may charge various pricing to different consumers, offering greater charges to the wealthy and lower prices to the poor</a:t>
            </a:r>
            <a:r>
              <a:rPr lang="en-US" dirty="0" smtClean="0"/>
              <a:t>.</a:t>
            </a:r>
          </a:p>
          <a:p>
            <a:r>
              <a:rPr lang="en-US" b="1" u="sng" dirty="0" smtClean="0"/>
              <a:t> </a:t>
            </a:r>
            <a:r>
              <a:rPr lang="en-US" b="1" u="sng" dirty="0"/>
              <a:t>Downward Sloping Curve</a:t>
            </a:r>
            <a:endParaRPr lang="en-US" dirty="0"/>
          </a:p>
          <a:p>
            <a:r>
              <a:rPr lang="en-US" dirty="0"/>
              <a:t> </a:t>
            </a:r>
          </a:p>
          <a:p>
            <a:r>
              <a:rPr lang="en-US" dirty="0"/>
              <a:t>The demand curve in a monopolistic market is downward sloping. It means that a company may make more money by increasing sales, which can be accomplished by lowering the product's price</a:t>
            </a:r>
            <a:r>
              <a:rPr lang="en-US" dirty="0" smtClean="0"/>
              <a:t>.</a:t>
            </a:r>
          </a:p>
          <a:p>
            <a:r>
              <a:rPr lang="en-US" b="1" u="sng" dirty="0" smtClean="0"/>
              <a:t> </a:t>
            </a:r>
            <a:r>
              <a:rPr lang="en-US" b="1" u="sng" dirty="0"/>
              <a:t>Profit </a:t>
            </a:r>
            <a:r>
              <a:rPr lang="en-US" b="1" u="sng" dirty="0" err="1"/>
              <a:t>Maximiser</a:t>
            </a:r>
            <a:endParaRPr lang="en-US" dirty="0"/>
          </a:p>
          <a:p>
            <a:r>
              <a:rPr lang="en-US" dirty="0"/>
              <a:t> </a:t>
            </a:r>
          </a:p>
          <a:p>
            <a:r>
              <a:rPr lang="en-US" dirty="0"/>
              <a:t>In a monopolistic market, a company's goal is to maximize profit. Because there is no rivalry in the market, a company may charge a greater price than it would in a competitive market. As a result, the monopolistic price will be referred to as market pricing.</a:t>
            </a:r>
          </a:p>
          <a:p>
            <a:r>
              <a:rPr lang="en-US" b="1" u="sng" dirty="0"/>
              <a:t>Stability of Product Elements</a:t>
            </a:r>
            <a:endParaRPr lang="en-US" dirty="0"/>
          </a:p>
          <a:p>
            <a:r>
              <a:rPr lang="en-US" dirty="0"/>
              <a:t> </a:t>
            </a:r>
          </a:p>
          <a:p>
            <a:r>
              <a:rPr lang="en-US" dirty="0"/>
              <a:t>The non-movable character of all parts of production is one of the key grounds for monopolists' control over resources. No one can duplicate the production mix, therefore eliminating any prospect of a monopolist being deposed</a:t>
            </a:r>
          </a:p>
          <a:p>
            <a:endParaRPr lang="en-US" dirty="0"/>
          </a:p>
          <a:p>
            <a:endParaRPr lang="en-US" dirty="0"/>
          </a:p>
        </p:txBody>
      </p:sp>
    </p:spTree>
    <p:extLst>
      <p:ext uri="{BB962C8B-B14F-4D97-AF65-F5344CB8AC3E}">
        <p14:creationId xmlns:p14="http://schemas.microsoft.com/office/powerpoint/2010/main" val="26578880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5242"/>
            <a:ext cx="12192000" cy="6955750"/>
          </a:xfrm>
          <a:prstGeom prst="rect">
            <a:avLst/>
          </a:prstGeom>
        </p:spPr>
        <p:txBody>
          <a:bodyPr wrap="square">
            <a:spAutoFit/>
          </a:bodyPr>
          <a:lstStyle/>
          <a:p>
            <a:r>
              <a:rPr lang="en-US" sz="2800" u="sng" dirty="0" smtClean="0">
                <a:solidFill>
                  <a:srgbClr val="555555"/>
                </a:solidFill>
                <a:latin typeface="Open Sans"/>
              </a:rPr>
              <a:t>Short-run Equilibrium </a:t>
            </a:r>
            <a:r>
              <a:rPr lang="en-US" sz="2800" u="sng" dirty="0">
                <a:solidFill>
                  <a:srgbClr val="555555"/>
                </a:solidFill>
                <a:latin typeface="Open Sans"/>
              </a:rPr>
              <a:t>a </a:t>
            </a:r>
            <a:r>
              <a:rPr lang="en-US" sz="2800" u="sng" dirty="0" smtClean="0">
                <a:solidFill>
                  <a:srgbClr val="555555"/>
                </a:solidFill>
                <a:latin typeface="Open Sans"/>
              </a:rPr>
              <a:t>Firm </a:t>
            </a:r>
            <a:r>
              <a:rPr lang="en-US" sz="2800" u="sng" dirty="0">
                <a:solidFill>
                  <a:srgbClr val="555555"/>
                </a:solidFill>
                <a:latin typeface="Open Sans"/>
              </a:rPr>
              <a:t>in a M</a:t>
            </a:r>
            <a:r>
              <a:rPr lang="en-US" sz="2800" u="sng" dirty="0" smtClean="0">
                <a:solidFill>
                  <a:srgbClr val="555555"/>
                </a:solidFill>
                <a:latin typeface="Open Sans"/>
              </a:rPr>
              <a:t>onopoly Market </a:t>
            </a:r>
          </a:p>
          <a:p>
            <a:endParaRPr lang="en-US" sz="2800" u="sng" dirty="0" smtClean="0">
              <a:solidFill>
                <a:srgbClr val="555555"/>
              </a:solidFill>
              <a:latin typeface="Open Sans"/>
            </a:endParaRPr>
          </a:p>
          <a:p>
            <a:pPr>
              <a:lnSpc>
                <a:spcPct val="150000"/>
              </a:lnSpc>
            </a:pPr>
            <a:r>
              <a:rPr lang="en-US" dirty="0" smtClean="0">
                <a:solidFill>
                  <a:srgbClr val="555555"/>
                </a:solidFill>
                <a:latin typeface="Open Sans"/>
              </a:rPr>
              <a:t>                  </a:t>
            </a:r>
            <a:r>
              <a:rPr lang="en-US" sz="2000" dirty="0" smtClean="0">
                <a:solidFill>
                  <a:srgbClr val="555555"/>
                </a:solidFill>
                <a:latin typeface="Open Sans"/>
              </a:rPr>
              <a:t>The short-run equilibrium position </a:t>
            </a:r>
            <a:r>
              <a:rPr lang="en-US" sz="2000" dirty="0">
                <a:solidFill>
                  <a:srgbClr val="555555"/>
                </a:solidFill>
                <a:latin typeface="Open Sans"/>
              </a:rPr>
              <a:t>of a firm in a monopoly. The AR line is the demand curve of a firm and the MR curve shows the marginal revenue curve of that firm. SAC represents the short-run average cost curve of firm and SMC represents the short-run marginal cost curve of a firm in a monopoly. A firm in a monopoly finds its equilibrium when marginal cost equals to average </a:t>
            </a:r>
            <a:r>
              <a:rPr lang="en-US" sz="2000" dirty="0" smtClean="0">
                <a:solidFill>
                  <a:srgbClr val="555555"/>
                </a:solidFill>
                <a:latin typeface="Open Sans"/>
              </a:rPr>
              <a:t>cost that is point E.</a:t>
            </a:r>
          </a:p>
          <a:p>
            <a:pPr>
              <a:lnSpc>
                <a:spcPct val="150000"/>
              </a:lnSpc>
            </a:pPr>
            <a:r>
              <a:rPr lang="en-US" sz="2000" dirty="0">
                <a:solidFill>
                  <a:srgbClr val="555555"/>
                </a:solidFill>
                <a:latin typeface="Open Sans"/>
              </a:rPr>
              <a:t> </a:t>
            </a:r>
            <a:r>
              <a:rPr lang="en-US" sz="2000" dirty="0" smtClean="0">
                <a:solidFill>
                  <a:srgbClr val="555555"/>
                </a:solidFill>
                <a:latin typeface="Open Sans"/>
              </a:rPr>
              <a:t>                  </a:t>
            </a:r>
            <a:r>
              <a:rPr lang="en-US" sz="2000" dirty="0">
                <a:solidFill>
                  <a:srgbClr val="555555"/>
                </a:solidFill>
                <a:latin typeface="Open Sans"/>
              </a:rPr>
              <a:t>At that point, the firm will produce Q quantity at P price. The area of </a:t>
            </a:r>
            <a:r>
              <a:rPr lang="en-US" sz="2000" dirty="0" smtClean="0">
                <a:solidFill>
                  <a:srgbClr val="555555"/>
                </a:solidFill>
                <a:latin typeface="Open Sans"/>
              </a:rPr>
              <a:t>OQBP </a:t>
            </a:r>
            <a:r>
              <a:rPr lang="en-US" sz="2000" dirty="0">
                <a:solidFill>
                  <a:srgbClr val="555555"/>
                </a:solidFill>
                <a:latin typeface="Open Sans"/>
              </a:rPr>
              <a:t>is the total revenue of the firm, and the area of </a:t>
            </a:r>
            <a:r>
              <a:rPr lang="en-US" sz="2000" dirty="0" smtClean="0">
                <a:solidFill>
                  <a:srgbClr val="555555"/>
                </a:solidFill>
                <a:latin typeface="Open Sans"/>
              </a:rPr>
              <a:t>OQAC </a:t>
            </a:r>
            <a:r>
              <a:rPr lang="en-US" sz="2000" dirty="0">
                <a:solidFill>
                  <a:srgbClr val="555555"/>
                </a:solidFill>
                <a:latin typeface="Open Sans"/>
              </a:rPr>
              <a:t>is the total cost. The area of </a:t>
            </a:r>
            <a:r>
              <a:rPr lang="en-US" sz="2000" dirty="0" smtClean="0">
                <a:solidFill>
                  <a:srgbClr val="555555"/>
                </a:solidFill>
                <a:latin typeface="Open Sans"/>
              </a:rPr>
              <a:t>CABP </a:t>
            </a:r>
            <a:r>
              <a:rPr lang="en-US" sz="2000" dirty="0">
                <a:solidFill>
                  <a:srgbClr val="555555"/>
                </a:solidFill>
                <a:latin typeface="Open Sans"/>
              </a:rPr>
              <a:t>represents the total profits of the firm in the short run, which is an abnormal </a:t>
            </a:r>
            <a:r>
              <a:rPr lang="en-US" sz="2000" dirty="0" smtClean="0">
                <a:solidFill>
                  <a:srgbClr val="555555"/>
                </a:solidFill>
                <a:latin typeface="Open Sans"/>
              </a:rPr>
              <a:t>profit. Another figure</a:t>
            </a:r>
          </a:p>
          <a:p>
            <a:pPr>
              <a:lnSpc>
                <a:spcPct val="150000"/>
              </a:lnSpc>
            </a:pPr>
            <a:r>
              <a:rPr lang="en-US" sz="2000" dirty="0" smtClean="0">
                <a:solidFill>
                  <a:srgbClr val="555555"/>
                </a:solidFill>
                <a:latin typeface="Open Sans"/>
              </a:rPr>
              <a:t>.                 </a:t>
            </a:r>
            <a:r>
              <a:rPr lang="en-US" sz="2000" dirty="0">
                <a:solidFill>
                  <a:srgbClr val="555555"/>
                </a:solidFill>
                <a:latin typeface="Open Sans"/>
              </a:rPr>
              <a:t>At that </a:t>
            </a:r>
            <a:r>
              <a:rPr lang="en-US" sz="2000" dirty="0" smtClean="0">
                <a:solidFill>
                  <a:srgbClr val="555555"/>
                </a:solidFill>
                <a:latin typeface="Open Sans"/>
              </a:rPr>
              <a:t>point E, </a:t>
            </a:r>
            <a:r>
              <a:rPr lang="en-US" sz="2000" dirty="0">
                <a:solidFill>
                  <a:srgbClr val="555555"/>
                </a:solidFill>
                <a:latin typeface="Open Sans"/>
              </a:rPr>
              <a:t>the firm will produce Q quantity at P price. The area of </a:t>
            </a:r>
            <a:r>
              <a:rPr lang="en-US" sz="2000" dirty="0" smtClean="0">
                <a:solidFill>
                  <a:srgbClr val="555555"/>
                </a:solidFill>
                <a:latin typeface="Open Sans"/>
              </a:rPr>
              <a:t>OQAP </a:t>
            </a:r>
            <a:r>
              <a:rPr lang="en-US" sz="2000" dirty="0">
                <a:solidFill>
                  <a:srgbClr val="555555"/>
                </a:solidFill>
                <a:latin typeface="Open Sans"/>
              </a:rPr>
              <a:t>is the total revenue of the firm, and the area of </a:t>
            </a:r>
            <a:r>
              <a:rPr lang="en-US" sz="2000" dirty="0" smtClean="0">
                <a:solidFill>
                  <a:srgbClr val="555555"/>
                </a:solidFill>
                <a:latin typeface="Open Sans"/>
              </a:rPr>
              <a:t>OQBC </a:t>
            </a:r>
            <a:r>
              <a:rPr lang="en-US" sz="2000" dirty="0">
                <a:solidFill>
                  <a:srgbClr val="555555"/>
                </a:solidFill>
                <a:latin typeface="Open Sans"/>
              </a:rPr>
              <a:t>is the total cost. The area of P</a:t>
            </a:r>
            <a:r>
              <a:rPr lang="en-US" sz="2000" dirty="0" smtClean="0">
                <a:solidFill>
                  <a:srgbClr val="555555"/>
                </a:solidFill>
                <a:latin typeface="Open Sans"/>
              </a:rPr>
              <a:t>ABC </a:t>
            </a:r>
            <a:r>
              <a:rPr lang="en-US" sz="2000" dirty="0">
                <a:solidFill>
                  <a:srgbClr val="555555"/>
                </a:solidFill>
                <a:latin typeface="Open Sans"/>
              </a:rPr>
              <a:t>represents the total </a:t>
            </a:r>
            <a:r>
              <a:rPr lang="en-US" sz="2000" dirty="0" smtClean="0">
                <a:solidFill>
                  <a:srgbClr val="555555"/>
                </a:solidFill>
                <a:latin typeface="Open Sans"/>
              </a:rPr>
              <a:t>Loss </a:t>
            </a:r>
            <a:r>
              <a:rPr lang="en-US" sz="2000" dirty="0">
                <a:solidFill>
                  <a:srgbClr val="555555"/>
                </a:solidFill>
                <a:latin typeface="Open Sans"/>
              </a:rPr>
              <a:t>of the firm in the short </a:t>
            </a:r>
            <a:r>
              <a:rPr lang="en-US" sz="2000" dirty="0" smtClean="0">
                <a:solidFill>
                  <a:srgbClr val="555555"/>
                </a:solidFill>
                <a:latin typeface="Open Sans"/>
              </a:rPr>
              <a:t>run. </a:t>
            </a:r>
          </a:p>
          <a:p>
            <a:pPr>
              <a:lnSpc>
                <a:spcPct val="150000"/>
              </a:lnSpc>
            </a:pPr>
            <a:r>
              <a:rPr lang="en-US" sz="2000" dirty="0">
                <a:solidFill>
                  <a:srgbClr val="555555"/>
                </a:solidFill>
                <a:latin typeface="Open Sans"/>
              </a:rPr>
              <a:t> </a:t>
            </a:r>
            <a:r>
              <a:rPr lang="en-US" sz="2000" dirty="0" smtClean="0">
                <a:solidFill>
                  <a:srgbClr val="555555"/>
                </a:solidFill>
                <a:latin typeface="Open Sans"/>
              </a:rPr>
              <a:t>             But in next figure the monopoly firm get only normal profit Because according to Equilibrium point E , OQ the output is determined at OP price Where Total Revenue and Total Cost Is OQAP. As the average cost has already included the normal profit so at that time firm get normal profit in the Short run. </a:t>
            </a:r>
            <a:endParaRPr lang="en-US" sz="2000" dirty="0"/>
          </a:p>
        </p:txBody>
      </p:sp>
    </p:spTree>
    <p:extLst>
      <p:ext uri="{BB962C8B-B14F-4D97-AF65-F5344CB8AC3E}">
        <p14:creationId xmlns:p14="http://schemas.microsoft.com/office/powerpoint/2010/main" val="9173618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2352675"/>
            <a:ext cx="2343150" cy="21526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72" y="448409"/>
            <a:ext cx="11307651" cy="5566021"/>
          </a:xfrm>
          <a:prstGeom prst="rect">
            <a:avLst/>
          </a:prstGeom>
        </p:spPr>
      </p:pic>
    </p:spTree>
    <p:extLst>
      <p:ext uri="{BB962C8B-B14F-4D97-AF65-F5344CB8AC3E}">
        <p14:creationId xmlns:p14="http://schemas.microsoft.com/office/powerpoint/2010/main" val="2940714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394"/>
            <a:ext cx="10495208" cy="940157"/>
          </a:xfrm>
        </p:spPr>
        <p:txBody>
          <a:bodyPr>
            <a:normAutofit fontScale="90000"/>
          </a:bodyPr>
          <a:lstStyle/>
          <a:p>
            <a:r>
              <a:rPr lang="en-US" sz="4000" u="sng" dirty="0" smtClean="0">
                <a:solidFill>
                  <a:srgbClr val="555555"/>
                </a:solidFill>
                <a:latin typeface="Open Sans"/>
              </a:rPr>
              <a:t>Long-run </a:t>
            </a:r>
            <a:r>
              <a:rPr lang="en-US" sz="4000" u="sng" dirty="0">
                <a:solidFill>
                  <a:srgbClr val="555555"/>
                </a:solidFill>
                <a:latin typeface="Open Sans"/>
              </a:rPr>
              <a:t>Equilibrium a Firm in a Monopoly Market </a:t>
            </a:r>
            <a:r>
              <a:rPr lang="en-US" u="sng" dirty="0">
                <a:solidFill>
                  <a:srgbClr val="555555"/>
                </a:solidFill>
                <a:latin typeface="Open Sans"/>
              </a:rPr>
              <a:t/>
            </a:r>
            <a:br>
              <a:rPr lang="en-US" u="sng" dirty="0">
                <a:solidFill>
                  <a:srgbClr val="555555"/>
                </a:solidFill>
                <a:latin typeface="Open Sans"/>
              </a:rPr>
            </a:br>
            <a:endParaRPr lang="en-US" dirty="0"/>
          </a:p>
        </p:txBody>
      </p:sp>
      <p:sp>
        <p:nvSpPr>
          <p:cNvPr id="3" name="Content Placeholder 2"/>
          <p:cNvSpPr>
            <a:spLocks noGrp="1"/>
          </p:cNvSpPr>
          <p:nvPr>
            <p:ph sz="half" idx="1"/>
          </p:nvPr>
        </p:nvSpPr>
        <p:spPr>
          <a:xfrm>
            <a:off x="0" y="1081826"/>
            <a:ext cx="7765960" cy="5344732"/>
          </a:xfrm>
        </p:spPr>
        <p:txBody>
          <a:bodyPr>
            <a:normAutofit fontScale="62500" lnSpcReduction="20000"/>
          </a:bodyPr>
          <a:lstStyle/>
          <a:p>
            <a:pPr marL="0" indent="0" fontAlgn="base">
              <a:lnSpc>
                <a:spcPct val="120000"/>
              </a:lnSpc>
              <a:buNone/>
            </a:pPr>
            <a:r>
              <a:rPr lang="en-US" dirty="0"/>
              <a:t>Long-run is that time period in which all the fixed and variable factors of production can be altered. The firm can change the size of plant and machinery and can determine the level of output to maximize its profit. Because of this, the firm does not suffer loss. Likewise, the entry of new firms is restricted somehow and the monopolist earns abnormal profit in the long run due to lack of competition</a:t>
            </a:r>
            <a:r>
              <a:rPr lang="en-US" dirty="0" smtClean="0"/>
              <a:t>.</a:t>
            </a:r>
            <a:r>
              <a:rPr lang="en-US" dirty="0"/>
              <a:t> The following conditions must be fulfilled to attain equilibrium under monopoly in the long run:</a:t>
            </a:r>
            <a:br>
              <a:rPr lang="en-US" dirty="0"/>
            </a:br>
            <a:r>
              <a:rPr lang="en-US" b="1" dirty="0" err="1" smtClean="0"/>
              <a:t>i</a:t>
            </a:r>
            <a:r>
              <a:rPr lang="en-US" b="1" dirty="0"/>
              <a:t>)</a:t>
            </a:r>
            <a:r>
              <a:rPr lang="en-US" dirty="0"/>
              <a:t> MR must be equal to LMC.</a:t>
            </a:r>
          </a:p>
          <a:p>
            <a:pPr marL="0" indent="0" fontAlgn="base">
              <a:buNone/>
            </a:pPr>
            <a:r>
              <a:rPr lang="en-US" b="1" dirty="0"/>
              <a:t>ii)</a:t>
            </a:r>
            <a:r>
              <a:rPr lang="en-US" dirty="0"/>
              <a:t> LMC must intersect MR from below</a:t>
            </a:r>
            <a:r>
              <a:rPr lang="en-US" dirty="0" smtClean="0"/>
              <a:t>.</a:t>
            </a:r>
          </a:p>
          <a:p>
            <a:pPr marL="0" indent="0" fontAlgn="base">
              <a:lnSpc>
                <a:spcPct val="120000"/>
              </a:lnSpc>
              <a:buNone/>
            </a:pPr>
            <a:r>
              <a:rPr lang="en-US" dirty="0" smtClean="0"/>
              <a:t> </a:t>
            </a:r>
            <a:r>
              <a:rPr lang="en-US" dirty="0" smtClean="0">
                <a:latin typeface="Calibri" panose="020F0502020204030204" pitchFamily="34" charset="0"/>
                <a:cs typeface="Calibri" panose="020F0502020204030204" pitchFamily="34" charset="0"/>
              </a:rPr>
              <a:t>In </a:t>
            </a:r>
            <a:r>
              <a:rPr lang="en-US" dirty="0">
                <a:latin typeface="Calibri" panose="020F0502020204030204" pitchFamily="34" charset="0"/>
                <a:cs typeface="Calibri" panose="020F0502020204030204" pitchFamily="34" charset="0"/>
              </a:rPr>
              <a:t>the above figure, LAC and LMC represent long-run average cost curve and Marginal cost curve. AR and MR represent Average and Marginal Revenue. The equilibrium point is determined at ‘E’ where LMC intersects MR from below. The equilibrium level of output is determined at OQ. The cost incurred is OC and the revenue earned is OP. Since revenue is higher than cost (AR&gt; AC), the monopolist earns abnormal profit in the long-run.</a:t>
            </a:r>
          </a:p>
          <a:p>
            <a:pPr marL="0" indent="0">
              <a:lnSpc>
                <a:spcPct val="120000"/>
              </a:lnSpc>
              <a:buNone/>
            </a:pP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76664" y="1700011"/>
            <a:ext cx="3990839" cy="4726547"/>
          </a:xfrm>
        </p:spPr>
      </p:pic>
    </p:spTree>
    <p:extLst>
      <p:ext uri="{BB962C8B-B14F-4D97-AF65-F5344CB8AC3E}">
        <p14:creationId xmlns:p14="http://schemas.microsoft.com/office/powerpoint/2010/main" val="14619979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371268" cy="618185"/>
          </a:xfrm>
        </p:spPr>
        <p:txBody>
          <a:bodyPr>
            <a:normAutofit/>
          </a:bodyPr>
          <a:lstStyle/>
          <a:p>
            <a:r>
              <a:rPr lang="en-US" sz="3600" b="1" u="sng" dirty="0">
                <a:solidFill>
                  <a:srgbClr val="555555"/>
                </a:solidFill>
                <a:latin typeface="Open Sans"/>
              </a:rPr>
              <a:t>Monopolistic </a:t>
            </a:r>
            <a:r>
              <a:rPr lang="en-US" sz="3600" b="1" u="sng" dirty="0" smtClean="0">
                <a:solidFill>
                  <a:srgbClr val="555555"/>
                </a:solidFill>
                <a:latin typeface="Open Sans"/>
              </a:rPr>
              <a:t>Competition Market</a:t>
            </a:r>
            <a:endParaRPr lang="en-US" sz="3600" b="1" dirty="0"/>
          </a:p>
        </p:txBody>
      </p:sp>
      <p:sp>
        <p:nvSpPr>
          <p:cNvPr id="3" name="Rectangle 2"/>
          <p:cNvSpPr/>
          <p:nvPr/>
        </p:nvSpPr>
        <p:spPr>
          <a:xfrm>
            <a:off x="0" y="618186"/>
            <a:ext cx="12192000" cy="7602081"/>
          </a:xfrm>
          <a:prstGeom prst="rect">
            <a:avLst/>
          </a:prstGeom>
        </p:spPr>
        <p:txBody>
          <a:bodyPr wrap="square">
            <a:spAutoFit/>
          </a:bodyPr>
          <a:lstStyle/>
          <a:p>
            <a:r>
              <a:rPr lang="en-US" dirty="0" smtClean="0">
                <a:solidFill>
                  <a:srgbClr val="000000"/>
                </a:solidFill>
              </a:rPr>
              <a:t>                               Monopolistic </a:t>
            </a:r>
            <a:r>
              <a:rPr lang="en-US" dirty="0">
                <a:solidFill>
                  <a:srgbClr val="000000"/>
                </a:solidFill>
              </a:rPr>
              <a:t>competition is a market structure where there are many small firms that produce differentiated products. Unlike perfect competition, each firm has some market power due to product differentiation, which allows them to charge slightly higher prices than their </a:t>
            </a:r>
            <a:r>
              <a:rPr lang="en-US" b="1" dirty="0">
                <a:solidFill>
                  <a:srgbClr val="022C43"/>
                </a:solidFill>
                <a:hlinkClick r:id="rId2"/>
              </a:rPr>
              <a:t>competitors</a:t>
            </a:r>
            <a:r>
              <a:rPr lang="en-US" dirty="0" smtClean="0">
                <a:solidFill>
                  <a:srgbClr val="000000"/>
                </a:solidFill>
              </a:rPr>
              <a:t>.</a:t>
            </a:r>
            <a:r>
              <a:rPr lang="en-US" dirty="0"/>
              <a:t> </a:t>
            </a:r>
            <a:r>
              <a:rPr lang="en-US" dirty="0">
                <a:solidFill>
                  <a:srgbClr val="000000"/>
                </a:solidFill>
              </a:rPr>
              <a:t>However, because there are many firms producing similar but not identical products, consumers have a range of choices and can switch to another product if the price of one becomes too </a:t>
            </a:r>
            <a:r>
              <a:rPr lang="en-US" dirty="0" err="1" smtClean="0">
                <a:solidFill>
                  <a:srgbClr val="000000"/>
                </a:solidFill>
              </a:rPr>
              <a:t>high.As</a:t>
            </a:r>
            <a:r>
              <a:rPr lang="en-US" dirty="0" smtClean="0">
                <a:solidFill>
                  <a:srgbClr val="000000"/>
                </a:solidFill>
              </a:rPr>
              <a:t> </a:t>
            </a:r>
            <a:r>
              <a:rPr lang="en-US" dirty="0">
                <a:solidFill>
                  <a:srgbClr val="000000"/>
                </a:solidFill>
              </a:rPr>
              <a:t>a result, firms in a monopolistically competitive market must engage in non-price competition, such as advertising and product differentiation, to attract customers.</a:t>
            </a:r>
          </a:p>
          <a:p>
            <a:r>
              <a:rPr lang="en-US" dirty="0"/>
              <a:t> </a:t>
            </a:r>
            <a:r>
              <a:rPr lang="en-US" dirty="0" smtClean="0"/>
              <a:t>                             Monopolistic </a:t>
            </a:r>
            <a:r>
              <a:rPr lang="en-US" dirty="0"/>
              <a:t>competition occurs when many companies offer products that are similar but not identical.</a:t>
            </a:r>
          </a:p>
          <a:p>
            <a:r>
              <a:rPr lang="en-US" dirty="0"/>
              <a:t>Firms in monopolistic competition differentiate their products through pricing and marketing strategies.</a:t>
            </a:r>
          </a:p>
          <a:p>
            <a:r>
              <a:rPr lang="en-US" dirty="0"/>
              <a:t>Barriers to entry, or the costs or other obstacles that prevent new competitors from entering an industry, are low in monopolistic competition</a:t>
            </a:r>
            <a:r>
              <a:rPr lang="en-US" dirty="0" smtClean="0"/>
              <a:t>.</a:t>
            </a:r>
            <a:r>
              <a:rPr lang="en-US" dirty="0"/>
              <a:t> Demand is highly elastic for goods and services of the competing companies and pricing is often a key strategy for these competitors. One company may opt to lower prices and sacrifice a higher </a:t>
            </a:r>
            <a:r>
              <a:rPr lang="en-US" u="sng" dirty="0">
                <a:hlinkClick r:id="rId3"/>
              </a:rPr>
              <a:t>profit margin</a:t>
            </a:r>
            <a:r>
              <a:rPr lang="en-US" dirty="0"/>
              <a:t>, hoping for higher sales</a:t>
            </a:r>
            <a:r>
              <a:rPr lang="en-US" dirty="0" smtClean="0"/>
              <a:t>.</a:t>
            </a:r>
            <a:r>
              <a:rPr lang="en-US" dirty="0"/>
              <a:t> </a:t>
            </a:r>
            <a:r>
              <a:rPr lang="en-US" sz="2000" b="1" u="sng" dirty="0"/>
              <a:t>Monopolistic competition is characterized by several key features:</a:t>
            </a:r>
            <a:br>
              <a:rPr lang="en-US" sz="2000" b="1" u="sng" dirty="0"/>
            </a:br>
            <a:r>
              <a:rPr lang="en-US" b="1" dirty="0" smtClean="0"/>
              <a:t>Large </a:t>
            </a:r>
            <a:r>
              <a:rPr lang="en-US" b="1" dirty="0"/>
              <a:t>Number of Small Firms</a:t>
            </a:r>
            <a:r>
              <a:rPr lang="en-US" dirty="0"/>
              <a:t>. There are many firms operating in the market, none of which dominates the market.</a:t>
            </a:r>
          </a:p>
          <a:p>
            <a:r>
              <a:rPr lang="en-US" b="1" dirty="0"/>
              <a:t>Differentiated Products</a:t>
            </a:r>
            <a:r>
              <a:rPr lang="en-US" dirty="0"/>
              <a:t>. Each firm produces a product that is distinct from its competitors' products, either through quality, design, or branding.</a:t>
            </a:r>
          </a:p>
          <a:p>
            <a:r>
              <a:rPr lang="en-US" b="1" dirty="0"/>
              <a:t>Some Market Power</a:t>
            </a:r>
            <a:r>
              <a:rPr lang="en-US" dirty="0"/>
              <a:t>. Each firm has some control over the price of its product due to product differentiation, but this control is limited because there are many substitutes available to consumers.</a:t>
            </a:r>
          </a:p>
          <a:p>
            <a:r>
              <a:rPr lang="en-US" b="1" dirty="0"/>
              <a:t>Non-price Competition</a:t>
            </a:r>
            <a:r>
              <a:rPr lang="en-US" dirty="0"/>
              <a:t>. Firms in a monopolistically competitive market compete using advertising, product development, and other marketing strategies to attract customers rather than relying on lower prices. </a:t>
            </a:r>
          </a:p>
          <a:p>
            <a:endParaRPr lang="en-US" dirty="0"/>
          </a:p>
          <a:p>
            <a:r>
              <a:rPr lang="en-US" dirty="0"/>
              <a:t>These characteristics create a market structure that combines elements of both monopoly and perfect competition, resulting in a market where firms have some market power, but not enough to eliminate competition altogether.</a:t>
            </a:r>
            <a:br>
              <a:rPr lang="en-US" dirty="0"/>
            </a:br>
            <a:endParaRPr lang="en-US" dirty="0"/>
          </a:p>
          <a:p>
            <a:endParaRPr lang="en-US" dirty="0">
              <a:solidFill>
                <a:srgbClr val="000000"/>
              </a:solidFill>
              <a:latin typeface="ui-sans-serif"/>
            </a:endParaRPr>
          </a:p>
          <a:p>
            <a:endParaRPr lang="en-US" dirty="0">
              <a:solidFill>
                <a:srgbClr val="000000"/>
              </a:solidFill>
              <a:latin typeface="ui-sans-serif"/>
            </a:endParaRPr>
          </a:p>
          <a:p>
            <a:endParaRPr lang="en-US" dirty="0"/>
          </a:p>
          <a:p>
            <a:endParaRPr lang="en-US" dirty="0">
              <a:solidFill>
                <a:srgbClr val="000000"/>
              </a:solidFill>
              <a:latin typeface="ui-sans-serif"/>
            </a:endParaRPr>
          </a:p>
        </p:txBody>
      </p:sp>
    </p:spTree>
    <p:extLst>
      <p:ext uri="{BB962C8B-B14F-4D97-AF65-F5344CB8AC3E}">
        <p14:creationId xmlns:p14="http://schemas.microsoft.com/office/powerpoint/2010/main" val="8215996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5242"/>
            <a:ext cx="12192000" cy="6755696"/>
          </a:xfrm>
          <a:prstGeom prst="rect">
            <a:avLst/>
          </a:prstGeom>
        </p:spPr>
        <p:txBody>
          <a:bodyPr wrap="square">
            <a:spAutoFit/>
          </a:bodyPr>
          <a:lstStyle/>
          <a:p>
            <a:r>
              <a:rPr lang="en-US" sz="2800" u="sng" dirty="0" smtClean="0">
                <a:solidFill>
                  <a:srgbClr val="555555"/>
                </a:solidFill>
                <a:latin typeface="Open Sans"/>
              </a:rPr>
              <a:t>Short-run Equilibrium of Individual Firm </a:t>
            </a:r>
            <a:r>
              <a:rPr lang="en-US" sz="2800" u="sng" dirty="0">
                <a:solidFill>
                  <a:srgbClr val="555555"/>
                </a:solidFill>
                <a:latin typeface="Open Sans"/>
              </a:rPr>
              <a:t>in a </a:t>
            </a:r>
            <a:r>
              <a:rPr lang="en-US" sz="2800" u="sng" dirty="0" smtClean="0">
                <a:solidFill>
                  <a:srgbClr val="555555"/>
                </a:solidFill>
                <a:latin typeface="Open Sans"/>
              </a:rPr>
              <a:t>Monopolistic Market </a:t>
            </a:r>
          </a:p>
          <a:p>
            <a:pPr>
              <a:lnSpc>
                <a:spcPct val="150000"/>
              </a:lnSpc>
            </a:pPr>
            <a:r>
              <a:rPr lang="en-US" dirty="0" smtClean="0">
                <a:solidFill>
                  <a:srgbClr val="555555"/>
                </a:solidFill>
              </a:rPr>
              <a:t>             </a:t>
            </a:r>
            <a:r>
              <a:rPr lang="en-US" dirty="0" smtClean="0"/>
              <a:t>In </a:t>
            </a:r>
            <a:r>
              <a:rPr lang="en-US" dirty="0"/>
              <a:t>monopolistic competition, since the product is differentiated between firms, each firm does not have a perfectly elastic demand for its products. In such a market, all firms determine the price of their own products. Therefore, it faces a downward sloping demand curve. Overall, we can say that the </a:t>
            </a:r>
            <a:r>
              <a:rPr lang="en-US" dirty="0">
                <a:hlinkClick r:id="rId2"/>
              </a:rPr>
              <a:t>elasticity of demand</a:t>
            </a:r>
            <a:r>
              <a:rPr lang="en-US" dirty="0"/>
              <a:t> increases as the differentiation between products decreases.</a:t>
            </a:r>
          </a:p>
          <a:p>
            <a:pPr>
              <a:lnSpc>
                <a:spcPct val="150000"/>
              </a:lnSpc>
            </a:pPr>
            <a:r>
              <a:rPr lang="en-US" dirty="0" smtClean="0">
                <a:solidFill>
                  <a:srgbClr val="555555"/>
                </a:solidFill>
                <a:latin typeface="Calibri" panose="020F0502020204030204" pitchFamily="34" charset="0"/>
                <a:cs typeface="Calibri" panose="020F0502020204030204" pitchFamily="34" charset="0"/>
              </a:rPr>
              <a:t>The short-run equilibrium position </a:t>
            </a:r>
            <a:r>
              <a:rPr lang="en-US" dirty="0">
                <a:solidFill>
                  <a:srgbClr val="555555"/>
                </a:solidFill>
                <a:latin typeface="Calibri" panose="020F0502020204030204" pitchFamily="34" charset="0"/>
                <a:cs typeface="Calibri" panose="020F0502020204030204" pitchFamily="34" charset="0"/>
              </a:rPr>
              <a:t>of </a:t>
            </a:r>
            <a:r>
              <a:rPr lang="en-US" dirty="0" smtClean="0">
                <a:solidFill>
                  <a:srgbClr val="555555"/>
                </a:solidFill>
                <a:latin typeface="Calibri" panose="020F0502020204030204" pitchFamily="34" charset="0"/>
                <a:cs typeface="Calibri" panose="020F0502020204030204" pitchFamily="34" charset="0"/>
              </a:rPr>
              <a:t>individual  </a:t>
            </a:r>
            <a:r>
              <a:rPr lang="en-US" dirty="0">
                <a:solidFill>
                  <a:srgbClr val="555555"/>
                </a:solidFill>
                <a:latin typeface="Calibri" panose="020F0502020204030204" pitchFamily="34" charset="0"/>
                <a:cs typeface="Calibri" panose="020F0502020204030204" pitchFamily="34" charset="0"/>
              </a:rPr>
              <a:t>firm in </a:t>
            </a:r>
            <a:r>
              <a:rPr lang="en-US" dirty="0" smtClean="0">
                <a:solidFill>
                  <a:srgbClr val="555555"/>
                </a:solidFill>
                <a:latin typeface="Calibri" panose="020F0502020204030204" pitchFamily="34" charset="0"/>
                <a:cs typeface="Calibri" panose="020F0502020204030204" pitchFamily="34" charset="0"/>
              </a:rPr>
              <a:t>a monopolistic Market. </a:t>
            </a:r>
            <a:r>
              <a:rPr lang="en-US" dirty="0">
                <a:solidFill>
                  <a:srgbClr val="555555"/>
                </a:solidFill>
                <a:latin typeface="Calibri" panose="020F0502020204030204" pitchFamily="34" charset="0"/>
                <a:cs typeface="Calibri" panose="020F0502020204030204" pitchFamily="34" charset="0"/>
              </a:rPr>
              <a:t>The AR line is the demand curve of a firm and the MR curve shows the marginal revenue curve of that firm. SAC represents the short-run average cost curve of firm and SMC represents the short-run marginal cost curve of a firm in a </a:t>
            </a:r>
            <a:r>
              <a:rPr lang="en-US" dirty="0" smtClean="0">
                <a:solidFill>
                  <a:srgbClr val="555555"/>
                </a:solidFill>
                <a:latin typeface="Calibri" panose="020F0502020204030204" pitchFamily="34" charset="0"/>
                <a:cs typeface="Calibri" panose="020F0502020204030204" pitchFamily="34" charset="0"/>
              </a:rPr>
              <a:t>Monopolistic Market. </a:t>
            </a:r>
            <a:r>
              <a:rPr lang="en-US" dirty="0">
                <a:solidFill>
                  <a:srgbClr val="555555"/>
                </a:solidFill>
                <a:latin typeface="Calibri" panose="020F0502020204030204" pitchFamily="34" charset="0"/>
                <a:cs typeface="Calibri" panose="020F0502020204030204" pitchFamily="34" charset="0"/>
              </a:rPr>
              <a:t>A firm </a:t>
            </a:r>
            <a:r>
              <a:rPr lang="en-US" dirty="0" err="1" smtClean="0">
                <a:solidFill>
                  <a:srgbClr val="555555"/>
                </a:solidFill>
                <a:latin typeface="Calibri" panose="020F0502020204030204" pitchFamily="34" charset="0"/>
                <a:cs typeface="Calibri" panose="020F0502020204030204" pitchFamily="34" charset="0"/>
              </a:rPr>
              <a:t>i</a:t>
            </a:r>
            <a:r>
              <a:rPr lang="en-US" dirty="0" smtClean="0">
                <a:solidFill>
                  <a:srgbClr val="555555"/>
                </a:solidFill>
                <a:latin typeface="Calibri" panose="020F0502020204030204" pitchFamily="34" charset="0"/>
                <a:cs typeface="Calibri" panose="020F0502020204030204" pitchFamily="34" charset="0"/>
              </a:rPr>
              <a:t> </a:t>
            </a:r>
            <a:r>
              <a:rPr lang="en-US" dirty="0">
                <a:solidFill>
                  <a:srgbClr val="555555"/>
                </a:solidFill>
                <a:latin typeface="Calibri" panose="020F0502020204030204" pitchFamily="34" charset="0"/>
                <a:cs typeface="Calibri" panose="020F0502020204030204" pitchFamily="34" charset="0"/>
              </a:rPr>
              <a:t>finds its equilibrium when marginal cost equals to average </a:t>
            </a:r>
            <a:r>
              <a:rPr lang="en-US" dirty="0" smtClean="0">
                <a:solidFill>
                  <a:srgbClr val="555555"/>
                </a:solidFill>
                <a:latin typeface="Calibri" panose="020F0502020204030204" pitchFamily="34" charset="0"/>
                <a:cs typeface="Calibri" panose="020F0502020204030204" pitchFamily="34" charset="0"/>
              </a:rPr>
              <a:t>cost that is point E. At </a:t>
            </a:r>
            <a:r>
              <a:rPr lang="en-US" dirty="0">
                <a:solidFill>
                  <a:srgbClr val="555555"/>
                </a:solidFill>
                <a:latin typeface="Calibri" panose="020F0502020204030204" pitchFamily="34" charset="0"/>
                <a:cs typeface="Calibri" panose="020F0502020204030204" pitchFamily="34" charset="0"/>
              </a:rPr>
              <a:t>that point, the firm will produce Q quantity at P price. The area of </a:t>
            </a:r>
            <a:r>
              <a:rPr lang="en-US" dirty="0" smtClean="0">
                <a:solidFill>
                  <a:srgbClr val="555555"/>
                </a:solidFill>
                <a:latin typeface="Calibri" panose="020F0502020204030204" pitchFamily="34" charset="0"/>
                <a:cs typeface="Calibri" panose="020F0502020204030204" pitchFamily="34" charset="0"/>
              </a:rPr>
              <a:t>OQBP </a:t>
            </a:r>
            <a:r>
              <a:rPr lang="en-US" dirty="0">
                <a:solidFill>
                  <a:srgbClr val="555555"/>
                </a:solidFill>
                <a:latin typeface="Calibri" panose="020F0502020204030204" pitchFamily="34" charset="0"/>
                <a:cs typeface="Calibri" panose="020F0502020204030204" pitchFamily="34" charset="0"/>
              </a:rPr>
              <a:t>is the total revenue of the firm, and the area of </a:t>
            </a:r>
            <a:r>
              <a:rPr lang="en-US" dirty="0" smtClean="0">
                <a:solidFill>
                  <a:srgbClr val="555555"/>
                </a:solidFill>
                <a:latin typeface="Calibri" panose="020F0502020204030204" pitchFamily="34" charset="0"/>
                <a:cs typeface="Calibri" panose="020F0502020204030204" pitchFamily="34" charset="0"/>
              </a:rPr>
              <a:t>OQAC </a:t>
            </a:r>
            <a:r>
              <a:rPr lang="en-US" dirty="0">
                <a:solidFill>
                  <a:srgbClr val="555555"/>
                </a:solidFill>
                <a:latin typeface="Calibri" panose="020F0502020204030204" pitchFamily="34" charset="0"/>
                <a:cs typeface="Calibri" panose="020F0502020204030204" pitchFamily="34" charset="0"/>
              </a:rPr>
              <a:t>is the total cost. The area of </a:t>
            </a:r>
            <a:r>
              <a:rPr lang="en-US" dirty="0" smtClean="0">
                <a:solidFill>
                  <a:srgbClr val="555555"/>
                </a:solidFill>
                <a:latin typeface="Calibri" panose="020F0502020204030204" pitchFamily="34" charset="0"/>
                <a:cs typeface="Calibri" panose="020F0502020204030204" pitchFamily="34" charset="0"/>
              </a:rPr>
              <a:t>CABP </a:t>
            </a:r>
            <a:r>
              <a:rPr lang="en-US" dirty="0">
                <a:solidFill>
                  <a:srgbClr val="555555"/>
                </a:solidFill>
                <a:latin typeface="Calibri" panose="020F0502020204030204" pitchFamily="34" charset="0"/>
                <a:cs typeface="Calibri" panose="020F0502020204030204" pitchFamily="34" charset="0"/>
              </a:rPr>
              <a:t>represents the total profits of the firm in the short run, which is an abnormal </a:t>
            </a:r>
            <a:r>
              <a:rPr lang="en-US" dirty="0" smtClean="0">
                <a:solidFill>
                  <a:srgbClr val="555555"/>
                </a:solidFill>
                <a:latin typeface="Calibri" panose="020F0502020204030204" pitchFamily="34" charset="0"/>
                <a:cs typeface="Calibri" panose="020F0502020204030204" pitchFamily="34" charset="0"/>
              </a:rPr>
              <a:t>profit. Another figure</a:t>
            </a:r>
          </a:p>
          <a:p>
            <a:pPr>
              <a:lnSpc>
                <a:spcPct val="150000"/>
              </a:lnSpc>
            </a:pPr>
            <a:r>
              <a:rPr lang="en-US" dirty="0" smtClean="0">
                <a:solidFill>
                  <a:srgbClr val="555555"/>
                </a:solidFill>
                <a:latin typeface="Calibri" panose="020F0502020204030204" pitchFamily="34" charset="0"/>
                <a:cs typeface="Calibri" panose="020F0502020204030204" pitchFamily="34" charset="0"/>
              </a:rPr>
              <a:t>.                 </a:t>
            </a:r>
            <a:r>
              <a:rPr lang="en-US" dirty="0">
                <a:solidFill>
                  <a:srgbClr val="555555"/>
                </a:solidFill>
                <a:latin typeface="Calibri" panose="020F0502020204030204" pitchFamily="34" charset="0"/>
                <a:cs typeface="Calibri" panose="020F0502020204030204" pitchFamily="34" charset="0"/>
              </a:rPr>
              <a:t>At that </a:t>
            </a:r>
            <a:r>
              <a:rPr lang="en-US" dirty="0" smtClean="0">
                <a:solidFill>
                  <a:srgbClr val="555555"/>
                </a:solidFill>
                <a:latin typeface="Calibri" panose="020F0502020204030204" pitchFamily="34" charset="0"/>
                <a:cs typeface="Calibri" panose="020F0502020204030204" pitchFamily="34" charset="0"/>
              </a:rPr>
              <a:t>point E, </a:t>
            </a:r>
            <a:r>
              <a:rPr lang="en-US" dirty="0">
                <a:solidFill>
                  <a:srgbClr val="555555"/>
                </a:solidFill>
                <a:latin typeface="Calibri" panose="020F0502020204030204" pitchFamily="34" charset="0"/>
                <a:cs typeface="Calibri" panose="020F0502020204030204" pitchFamily="34" charset="0"/>
              </a:rPr>
              <a:t>the firm will produce Q quantity at P price. The area of </a:t>
            </a:r>
            <a:r>
              <a:rPr lang="en-US" dirty="0" smtClean="0">
                <a:solidFill>
                  <a:srgbClr val="555555"/>
                </a:solidFill>
                <a:latin typeface="Calibri" panose="020F0502020204030204" pitchFamily="34" charset="0"/>
                <a:cs typeface="Calibri" panose="020F0502020204030204" pitchFamily="34" charset="0"/>
              </a:rPr>
              <a:t>OQAP </a:t>
            </a:r>
            <a:r>
              <a:rPr lang="en-US" dirty="0">
                <a:solidFill>
                  <a:srgbClr val="555555"/>
                </a:solidFill>
                <a:latin typeface="Calibri" panose="020F0502020204030204" pitchFamily="34" charset="0"/>
                <a:cs typeface="Calibri" panose="020F0502020204030204" pitchFamily="34" charset="0"/>
              </a:rPr>
              <a:t>is the total revenue of the firm, and the area of </a:t>
            </a:r>
            <a:r>
              <a:rPr lang="en-US" dirty="0" smtClean="0">
                <a:solidFill>
                  <a:srgbClr val="555555"/>
                </a:solidFill>
                <a:latin typeface="Calibri" panose="020F0502020204030204" pitchFamily="34" charset="0"/>
                <a:cs typeface="Calibri" panose="020F0502020204030204" pitchFamily="34" charset="0"/>
              </a:rPr>
              <a:t>OQBC </a:t>
            </a:r>
            <a:r>
              <a:rPr lang="en-US" dirty="0">
                <a:solidFill>
                  <a:srgbClr val="555555"/>
                </a:solidFill>
                <a:latin typeface="Calibri" panose="020F0502020204030204" pitchFamily="34" charset="0"/>
                <a:cs typeface="Calibri" panose="020F0502020204030204" pitchFamily="34" charset="0"/>
              </a:rPr>
              <a:t>is the total cost. The area of P</a:t>
            </a:r>
            <a:r>
              <a:rPr lang="en-US" dirty="0" smtClean="0">
                <a:solidFill>
                  <a:srgbClr val="555555"/>
                </a:solidFill>
                <a:latin typeface="Calibri" panose="020F0502020204030204" pitchFamily="34" charset="0"/>
                <a:cs typeface="Calibri" panose="020F0502020204030204" pitchFamily="34" charset="0"/>
              </a:rPr>
              <a:t>ABC </a:t>
            </a:r>
            <a:r>
              <a:rPr lang="en-US" dirty="0">
                <a:solidFill>
                  <a:srgbClr val="555555"/>
                </a:solidFill>
                <a:latin typeface="Calibri" panose="020F0502020204030204" pitchFamily="34" charset="0"/>
                <a:cs typeface="Calibri" panose="020F0502020204030204" pitchFamily="34" charset="0"/>
              </a:rPr>
              <a:t>represents the total </a:t>
            </a:r>
            <a:r>
              <a:rPr lang="en-US" dirty="0" smtClean="0">
                <a:solidFill>
                  <a:srgbClr val="555555"/>
                </a:solidFill>
                <a:latin typeface="Calibri" panose="020F0502020204030204" pitchFamily="34" charset="0"/>
                <a:cs typeface="Calibri" panose="020F0502020204030204" pitchFamily="34" charset="0"/>
              </a:rPr>
              <a:t>Loss </a:t>
            </a:r>
            <a:r>
              <a:rPr lang="en-US" dirty="0">
                <a:solidFill>
                  <a:srgbClr val="555555"/>
                </a:solidFill>
                <a:latin typeface="Calibri" panose="020F0502020204030204" pitchFamily="34" charset="0"/>
                <a:cs typeface="Calibri" panose="020F0502020204030204" pitchFamily="34" charset="0"/>
              </a:rPr>
              <a:t>of the firm in the short </a:t>
            </a:r>
            <a:r>
              <a:rPr lang="en-US" dirty="0" smtClean="0">
                <a:solidFill>
                  <a:srgbClr val="555555"/>
                </a:solidFill>
                <a:latin typeface="Calibri" panose="020F0502020204030204" pitchFamily="34" charset="0"/>
                <a:cs typeface="Calibri" panose="020F0502020204030204" pitchFamily="34" charset="0"/>
              </a:rPr>
              <a:t>run. </a:t>
            </a:r>
          </a:p>
          <a:p>
            <a:pPr>
              <a:lnSpc>
                <a:spcPct val="150000"/>
              </a:lnSpc>
            </a:pPr>
            <a:r>
              <a:rPr lang="en-US" dirty="0">
                <a:solidFill>
                  <a:srgbClr val="555555"/>
                </a:solidFill>
                <a:latin typeface="Calibri" panose="020F0502020204030204" pitchFamily="34" charset="0"/>
                <a:cs typeface="Calibri" panose="020F0502020204030204" pitchFamily="34" charset="0"/>
              </a:rPr>
              <a:t> </a:t>
            </a:r>
            <a:r>
              <a:rPr lang="en-US" dirty="0" smtClean="0">
                <a:solidFill>
                  <a:srgbClr val="555555"/>
                </a:solidFill>
                <a:latin typeface="Calibri" panose="020F0502020204030204" pitchFamily="34" charset="0"/>
                <a:cs typeface="Calibri" panose="020F0502020204030204" pitchFamily="34" charset="0"/>
              </a:rPr>
              <a:t>             But in next figure the monopoly firm get only normal profit Because according to Equilibrium point E , OQ the output is determined at OP price Where Total Revenue and Total Cost Is OQAP. As the average cost has already included the normal profit so at that time firm get normal profit in the Short run.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4956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2352675"/>
            <a:ext cx="2343150" cy="21526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72" y="448409"/>
            <a:ext cx="11307651" cy="5566021"/>
          </a:xfrm>
          <a:prstGeom prst="rect">
            <a:avLst/>
          </a:prstGeom>
        </p:spPr>
      </p:pic>
    </p:spTree>
    <p:extLst>
      <p:ext uri="{BB962C8B-B14F-4D97-AF65-F5344CB8AC3E}">
        <p14:creationId xmlns:p14="http://schemas.microsoft.com/office/powerpoint/2010/main" val="25143931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0" y="450756"/>
            <a:ext cx="12088969" cy="204430"/>
          </a:xfrm>
        </p:spPr>
        <p:txBody>
          <a:bodyPr>
            <a:normAutofit fontScale="90000"/>
          </a:bodyPr>
          <a:lstStyle/>
          <a:p>
            <a:r>
              <a:rPr lang="en-US" sz="3600" u="sng" dirty="0" smtClean="0">
                <a:solidFill>
                  <a:srgbClr val="555555"/>
                </a:solidFill>
                <a:latin typeface="Calibri" panose="020F0502020204030204" pitchFamily="34" charset="0"/>
                <a:cs typeface="Calibri" panose="020F0502020204030204" pitchFamily="34" charset="0"/>
              </a:rPr>
              <a:t>Long-run </a:t>
            </a:r>
            <a:r>
              <a:rPr lang="en-US" sz="3600" u="sng" dirty="0">
                <a:solidFill>
                  <a:srgbClr val="555555"/>
                </a:solidFill>
                <a:latin typeface="Calibri" panose="020F0502020204030204" pitchFamily="34" charset="0"/>
                <a:cs typeface="Calibri" panose="020F0502020204030204" pitchFamily="34" charset="0"/>
              </a:rPr>
              <a:t>Equilibrium of Individual Firm in a Monopolistic Market </a:t>
            </a:r>
            <a:r>
              <a:rPr lang="en-US" u="sng" dirty="0">
                <a:solidFill>
                  <a:srgbClr val="555555"/>
                </a:solidFill>
                <a:latin typeface="Open Sans"/>
              </a:rPr>
              <a:t/>
            </a:r>
            <a:br>
              <a:rPr lang="en-US" u="sng" dirty="0">
                <a:solidFill>
                  <a:srgbClr val="555555"/>
                </a:solidFill>
                <a:latin typeface="Open Sans"/>
              </a:rPr>
            </a:br>
            <a:endParaRPr lang="en-US" dirty="0"/>
          </a:p>
        </p:txBody>
      </p:sp>
      <p:sp>
        <p:nvSpPr>
          <p:cNvPr id="3" name="Content Placeholder 2"/>
          <p:cNvSpPr>
            <a:spLocks noGrp="1"/>
          </p:cNvSpPr>
          <p:nvPr>
            <p:ph sz="half" idx="1"/>
          </p:nvPr>
        </p:nvSpPr>
        <p:spPr>
          <a:xfrm>
            <a:off x="193184" y="901522"/>
            <a:ext cx="7340958" cy="5956478"/>
          </a:xfrm>
        </p:spPr>
        <p:txBody>
          <a:bodyPr>
            <a:normAutofit fontScale="92500"/>
          </a:bodyPr>
          <a:lstStyle/>
          <a:p>
            <a:pPr marL="0" indent="0">
              <a:lnSpc>
                <a:spcPct val="150000"/>
              </a:lnSpc>
              <a:buNone/>
            </a:pPr>
            <a:r>
              <a:rPr lang="en-US" sz="2300" dirty="0">
                <a:latin typeface="Calibri" panose="020F0502020204030204" pitchFamily="34" charset="0"/>
                <a:cs typeface="Calibri" panose="020F0502020204030204" pitchFamily="34" charset="0"/>
              </a:rPr>
              <a:t>Long run equilibrium of a firm in monopolistic competition is achieved when marginal cost is equal to the marginal revenue which means that the change in total revenue if an additional unit of output is sold is equal to the change in total cost if an additional unit of the same output is produced and after this point the marginal must be rising and greater than marginal revenue so MC curve should cut MR curve from below. </a:t>
            </a:r>
            <a:r>
              <a:rPr lang="en-US" sz="2300" dirty="0" smtClean="0">
                <a:latin typeface="Calibri" panose="020F0502020204030204" pitchFamily="34" charset="0"/>
                <a:cs typeface="Calibri" panose="020F0502020204030204" pitchFamily="34" charset="0"/>
              </a:rPr>
              <a:t>Long run marginal cost curve</a:t>
            </a:r>
            <a:r>
              <a:rPr lang="en-US" sz="2300" dirty="0">
                <a:latin typeface="Calibri" panose="020F0502020204030204" pitchFamily="34" charset="0"/>
                <a:cs typeface="Calibri" panose="020F0502020204030204" pitchFamily="34" charset="0"/>
              </a:rPr>
              <a:t> LMC</a:t>
            </a:r>
            <a:r>
              <a:rPr lang="en-US" sz="2300" dirty="0" smtClean="0">
                <a:latin typeface="Calibri" panose="020F0502020204030204" pitchFamily="34" charset="0"/>
                <a:cs typeface="Calibri" panose="020F0502020204030204" pitchFamily="34" charset="0"/>
              </a:rPr>
              <a:t> </a:t>
            </a:r>
            <a:r>
              <a:rPr lang="en-US" sz="2300" dirty="0">
                <a:latin typeface="Calibri" panose="020F0502020204030204" pitchFamily="34" charset="0"/>
                <a:cs typeface="Calibri" panose="020F0502020204030204" pitchFamily="34" charset="0"/>
              </a:rPr>
              <a:t>c</a:t>
            </a:r>
            <a:r>
              <a:rPr lang="en-US" sz="2300" dirty="0" smtClean="0">
                <a:latin typeface="Calibri" panose="020F0502020204030204" pitchFamily="34" charset="0"/>
                <a:cs typeface="Calibri" panose="020F0502020204030204" pitchFamily="34" charset="0"/>
              </a:rPr>
              <a:t>ut </a:t>
            </a:r>
            <a:r>
              <a:rPr lang="en-US" sz="2300" dirty="0">
                <a:latin typeface="Calibri" panose="020F0502020204030204" pitchFamily="34" charset="0"/>
                <a:cs typeface="Calibri" panose="020F0502020204030204" pitchFamily="34" charset="0"/>
              </a:rPr>
              <a:t>the minimum point of long </a:t>
            </a:r>
            <a:r>
              <a:rPr lang="en-US" sz="2300" dirty="0" smtClean="0">
                <a:latin typeface="Calibri" panose="020F0502020204030204" pitchFamily="34" charset="0"/>
                <a:cs typeface="Calibri" panose="020F0502020204030204" pitchFamily="34" charset="0"/>
              </a:rPr>
              <a:t>run average </a:t>
            </a:r>
            <a:r>
              <a:rPr lang="en-US" sz="2300" dirty="0">
                <a:latin typeface="Calibri" panose="020F0502020204030204" pitchFamily="34" charset="0"/>
                <a:cs typeface="Calibri" panose="020F0502020204030204" pitchFamily="34" charset="0"/>
              </a:rPr>
              <a:t>c</a:t>
            </a:r>
            <a:r>
              <a:rPr lang="en-US" sz="2300" dirty="0" smtClean="0">
                <a:latin typeface="Calibri" panose="020F0502020204030204" pitchFamily="34" charset="0"/>
                <a:cs typeface="Calibri" panose="020F0502020204030204" pitchFamily="34" charset="0"/>
              </a:rPr>
              <a:t>ost </a:t>
            </a:r>
            <a:r>
              <a:rPr lang="en-US" sz="2300" dirty="0">
                <a:latin typeface="Calibri" panose="020F0502020204030204" pitchFamily="34" charset="0"/>
                <a:cs typeface="Calibri" panose="020F0502020204030204" pitchFamily="34" charset="0"/>
              </a:rPr>
              <a:t>curve </a:t>
            </a:r>
            <a:r>
              <a:rPr lang="en-US" sz="2300" dirty="0" smtClean="0">
                <a:latin typeface="Calibri" panose="020F0502020204030204" pitchFamily="34" charset="0"/>
                <a:cs typeface="Calibri" panose="020F0502020204030204" pitchFamily="34" charset="0"/>
              </a:rPr>
              <a:t>LAC and AR is equal to long run average cost which </a:t>
            </a:r>
            <a:r>
              <a:rPr lang="en-US" sz="2300" dirty="0">
                <a:latin typeface="Calibri" panose="020F0502020204030204" pitchFamily="34" charset="0"/>
                <a:cs typeface="Calibri" panose="020F0502020204030204" pitchFamily="34" charset="0"/>
              </a:rPr>
              <a:t>means that the firm is earning only normal profits at the long run under monopolistic competition</a:t>
            </a:r>
            <a:r>
              <a:rPr lang="en-US" dirty="0"/>
              <a:t>. </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29474" y="1197734"/>
            <a:ext cx="4962525" cy="4610637"/>
          </a:xfrm>
        </p:spPr>
      </p:pic>
    </p:spTree>
    <p:extLst>
      <p:ext uri="{BB962C8B-B14F-4D97-AF65-F5344CB8AC3E}">
        <p14:creationId xmlns:p14="http://schemas.microsoft.com/office/powerpoint/2010/main" val="40787723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90152"/>
            <a:ext cx="9092485" cy="669703"/>
          </a:xfrm>
        </p:spPr>
        <p:txBody>
          <a:bodyPr>
            <a:noAutofit/>
          </a:bodyPr>
          <a:lstStyle/>
          <a:p>
            <a:r>
              <a:rPr lang="en-US" sz="3600" b="1" u="sng" dirty="0" smtClean="0">
                <a:latin typeface="+mn-lt"/>
              </a:rPr>
              <a:t>Definitions And Characteristics </a:t>
            </a:r>
            <a:r>
              <a:rPr lang="en-US" sz="3600" b="1" u="sng" dirty="0">
                <a:latin typeface="+mn-lt"/>
              </a:rPr>
              <a:t>of an Oligopoly</a:t>
            </a:r>
            <a:r>
              <a:rPr lang="en-US" sz="3600" b="1" dirty="0"/>
              <a:t/>
            </a:r>
            <a:br>
              <a:rPr lang="en-US" sz="3600" b="1" dirty="0"/>
            </a:br>
            <a:endParaRPr lang="en-US" sz="3600" dirty="0"/>
          </a:p>
        </p:txBody>
      </p:sp>
      <p:sp>
        <p:nvSpPr>
          <p:cNvPr id="4" name="Rectangle 3"/>
          <p:cNvSpPr/>
          <p:nvPr/>
        </p:nvSpPr>
        <p:spPr>
          <a:xfrm>
            <a:off x="0" y="296214"/>
            <a:ext cx="12192000" cy="6740307"/>
          </a:xfrm>
          <a:prstGeom prst="rect">
            <a:avLst/>
          </a:prstGeom>
        </p:spPr>
        <p:txBody>
          <a:bodyPr wrap="square">
            <a:spAutoFit/>
          </a:bodyPr>
          <a:lstStyle/>
          <a:p>
            <a:pPr>
              <a:lnSpc>
                <a:spcPct val="150000"/>
              </a:lnSpc>
            </a:pPr>
            <a:r>
              <a:rPr lang="en-US" dirty="0" smtClean="0"/>
              <a:t>                            An </a:t>
            </a:r>
            <a:r>
              <a:rPr lang="en-US" dirty="0"/>
              <a:t>oligopoly is a market structure with a small number of firms, none of which can keep the others from having significant influence. The concentration ratio measures the market share of the largest firms. There is no precise upper limit to the number of firms in an oligopoly, but the number must be low enough that the actions of one firm significantly influence the others. </a:t>
            </a:r>
            <a:r>
              <a:rPr lang="en-US" dirty="0" smtClean="0"/>
              <a:t>Oligopoly </a:t>
            </a:r>
            <a:r>
              <a:rPr lang="en-US" dirty="0"/>
              <a:t>occurs in industries where </a:t>
            </a:r>
            <a:r>
              <a:rPr lang="en-US" b="1" dirty="0"/>
              <a:t>few but large leading firms</a:t>
            </a:r>
            <a:r>
              <a:rPr lang="en-US" dirty="0"/>
              <a:t> dominate the market. Firms that are part of an oligopolistic market structure can’t prevent other firms from gaining significant dominance in the market. However, as only a few firms have a significant share of the market, each firm’s </a:t>
            </a:r>
            <a:r>
              <a:rPr lang="en-US" dirty="0" err="1"/>
              <a:t>behaviour</a:t>
            </a:r>
            <a:r>
              <a:rPr lang="en-US" dirty="0"/>
              <a:t> can have an impact on the other</a:t>
            </a:r>
            <a:r>
              <a:rPr lang="en-US" dirty="0" smtClean="0"/>
              <a:t>.</a:t>
            </a:r>
          </a:p>
          <a:p>
            <a:pPr fontAlgn="base">
              <a:lnSpc>
                <a:spcPct val="150000"/>
              </a:lnSpc>
            </a:pPr>
            <a:r>
              <a:rPr lang="en-US" b="1" u="sng" dirty="0" smtClean="0"/>
              <a:t> </a:t>
            </a:r>
            <a:r>
              <a:rPr lang="en-US" b="1" u="sng" dirty="0"/>
              <a:t>Characteristics of an </a:t>
            </a:r>
            <a:r>
              <a:rPr lang="en-US" b="1" u="sng" dirty="0" smtClean="0"/>
              <a:t>Oligopoly</a:t>
            </a:r>
          </a:p>
          <a:p>
            <a:pPr fontAlgn="base">
              <a:lnSpc>
                <a:spcPct val="150000"/>
              </a:lnSpc>
            </a:pPr>
            <a:r>
              <a:rPr lang="en-US" b="1" dirty="0" smtClean="0"/>
              <a:t> </a:t>
            </a:r>
            <a:r>
              <a:rPr lang="en-US" b="1" dirty="0"/>
              <a:t>1. A Few Firms with Large Market Share</a:t>
            </a:r>
          </a:p>
          <a:p>
            <a:pPr fontAlgn="base">
              <a:lnSpc>
                <a:spcPct val="150000"/>
              </a:lnSpc>
            </a:pPr>
            <a:r>
              <a:rPr lang="en-US" dirty="0"/>
              <a:t>A market may have thousands of sellers, but if the top 5 firms have a combined market share of over 50 percent, it can be classified as an oligopolistic market. This is because the power is concentrated between a few sellers who are able to exercise power over the market.</a:t>
            </a:r>
          </a:p>
          <a:p>
            <a:pPr fontAlgn="base">
              <a:lnSpc>
                <a:spcPct val="150000"/>
              </a:lnSpc>
            </a:pPr>
            <a:r>
              <a:rPr lang="en-US" b="1" dirty="0"/>
              <a:t>2. High Barriers to Entry</a:t>
            </a:r>
          </a:p>
          <a:p>
            <a:pPr fontAlgn="base">
              <a:lnSpc>
                <a:spcPct val="150000"/>
              </a:lnSpc>
            </a:pPr>
            <a:r>
              <a:rPr lang="en-US" dirty="0"/>
              <a:t>Oligopolistic firms maintain their position through a number of barriers to entry. For instance, brand loyalty, patents, and high start-up costs are but to name a few. These make it difficult for new entrants to build a presence in the market and attract customers. These barriers to entry make it difficult for new firms to join and sets it. As a result, these barriers to entry allow oligopolies to make higher profits due to limited </a:t>
            </a:r>
            <a:r>
              <a:rPr lang="en-US" dirty="0" smtClean="0"/>
              <a:t>competition  </a:t>
            </a:r>
            <a:endParaRPr lang="en-US" dirty="0"/>
          </a:p>
        </p:txBody>
      </p:sp>
    </p:spTree>
    <p:extLst>
      <p:ext uri="{BB962C8B-B14F-4D97-AF65-F5344CB8AC3E}">
        <p14:creationId xmlns:p14="http://schemas.microsoft.com/office/powerpoint/2010/main" val="367129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Main characteristics of  Mixed Economy</a:t>
            </a:r>
            <a:endParaRPr lang="en-US" b="1" u="sng" dirty="0"/>
          </a:p>
        </p:txBody>
      </p:sp>
      <p:sp>
        <p:nvSpPr>
          <p:cNvPr id="3" name="Content Placeholder 2"/>
          <p:cNvSpPr>
            <a:spLocks noGrp="1"/>
          </p:cNvSpPr>
          <p:nvPr>
            <p:ph idx="1"/>
          </p:nvPr>
        </p:nvSpPr>
        <p:spPr/>
        <p:txBody>
          <a:bodyPr/>
          <a:lstStyle/>
          <a:p>
            <a:pPr>
              <a:buNone/>
            </a:pPr>
            <a:r>
              <a:rPr lang="en-US" dirty="0" smtClean="0"/>
              <a:t>  &gt; Coexistence of private and public sector</a:t>
            </a:r>
          </a:p>
          <a:p>
            <a:pPr>
              <a:buNone/>
            </a:pPr>
            <a:r>
              <a:rPr lang="en-US" dirty="0" smtClean="0"/>
              <a:t>  &gt; Cooperative sector (government  can provide financial assistance to co operatives societies involved in warehousing , agriculture, dray industry)</a:t>
            </a:r>
          </a:p>
          <a:p>
            <a:pPr>
              <a:buNone/>
            </a:pPr>
            <a:r>
              <a:rPr lang="en-US" dirty="0" smtClean="0"/>
              <a:t>  &gt; Freedom and Control</a:t>
            </a:r>
          </a:p>
          <a:p>
            <a:pPr>
              <a:buNone/>
            </a:pPr>
            <a:r>
              <a:rPr lang="en-US" dirty="0" smtClean="0"/>
              <a:t>   (In mixed economy all individuals have freedom of produce goods, hold private property, choose occupation and choose products and occupation as they want. But to keep a check on monopoly </a:t>
            </a:r>
            <a:r>
              <a:rPr lang="en-US" dirty="0" err="1" smtClean="0"/>
              <a:t>practicies</a:t>
            </a:r>
            <a:r>
              <a:rPr lang="en-US" dirty="0" smtClean="0"/>
              <a:t> and  discrimination of the backward sector of society the state maintain some control.)</a:t>
            </a:r>
            <a:endParaRPr lang="en-US" dirty="0"/>
          </a:p>
        </p:txBody>
      </p:sp>
    </p:spTree>
    <p:extLst>
      <p:ext uri="{BB962C8B-B14F-4D97-AF65-F5344CB8AC3E}">
        <p14:creationId xmlns:p14="http://schemas.microsoft.com/office/powerpoint/2010/main" val="3455836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737503"/>
          </a:xfrm>
          <a:prstGeom prst="rect">
            <a:avLst/>
          </a:prstGeom>
        </p:spPr>
        <p:txBody>
          <a:bodyPr wrap="square">
            <a:spAutoFit/>
          </a:bodyPr>
          <a:lstStyle/>
          <a:p>
            <a:pPr fontAlgn="base">
              <a:lnSpc>
                <a:spcPct val="120000"/>
              </a:lnSpc>
            </a:pPr>
            <a:r>
              <a:rPr lang="en-US" b="1" dirty="0"/>
              <a:t>3. </a:t>
            </a:r>
            <a:r>
              <a:rPr lang="en-US" b="1" dirty="0" smtClean="0"/>
              <a:t>Interdependence of decision making</a:t>
            </a:r>
            <a:endParaRPr lang="en-US" b="1" dirty="0"/>
          </a:p>
          <a:p>
            <a:pPr fontAlgn="base">
              <a:lnSpc>
                <a:spcPct val="120000"/>
              </a:lnSpc>
            </a:pPr>
            <a:r>
              <a:rPr lang="en-US" dirty="0"/>
              <a:t>Any action a firm takes in an oligopolistic market will strongly affect the actions of its competitors. An oligopolistic firm will operate based on how they believe competitors will react. In other words, Company A expects Company X to reduce its prices, so will do so as well. This can be sub-optimal as it reduces the power of a competitive market. </a:t>
            </a:r>
          </a:p>
          <a:p>
            <a:pPr fontAlgn="base">
              <a:lnSpc>
                <a:spcPct val="120000"/>
              </a:lnSpc>
            </a:pPr>
            <a:r>
              <a:rPr lang="en-US" b="1" dirty="0"/>
              <a:t>4. Each Firm Has Little Market Power In Its Own Right</a:t>
            </a:r>
          </a:p>
          <a:p>
            <a:pPr fontAlgn="base">
              <a:lnSpc>
                <a:spcPct val="120000"/>
              </a:lnSpc>
            </a:pPr>
            <a:r>
              <a:rPr lang="en-US" dirty="0"/>
              <a:t>Leading on from interdependence; each firm has little market power, because other firms are quick to take advantage. For example, an oligopolistic firm cannot raise prices in fear that customers will flee to its competitors. One oligopolistic firm cannot dictate prices or supply because competitors are equally as ‘powerful’. On an individual basis, this keeps the firm in check. </a:t>
            </a:r>
            <a:endParaRPr lang="en-US" dirty="0" smtClean="0"/>
          </a:p>
          <a:p>
            <a:pPr fontAlgn="base">
              <a:lnSpc>
                <a:spcPct val="120000"/>
              </a:lnSpc>
            </a:pPr>
            <a:r>
              <a:rPr lang="en-US" b="1" dirty="0" smtClean="0"/>
              <a:t>5</a:t>
            </a:r>
            <a:r>
              <a:rPr lang="en-US" b="1" dirty="0"/>
              <a:t>. </a:t>
            </a:r>
            <a:r>
              <a:rPr lang="en-US" b="1" dirty="0" smtClean="0"/>
              <a:t>Higher </a:t>
            </a:r>
            <a:r>
              <a:rPr lang="en-US" b="1" dirty="0"/>
              <a:t>Prices than Perfect </a:t>
            </a:r>
            <a:r>
              <a:rPr lang="en-US" b="1" dirty="0" smtClean="0"/>
              <a:t>Competition because of advertising and selling cost</a:t>
            </a:r>
            <a:endParaRPr lang="en-US" b="1" dirty="0"/>
          </a:p>
          <a:p>
            <a:pPr fontAlgn="base">
              <a:lnSpc>
                <a:spcPct val="120000"/>
              </a:lnSpc>
            </a:pPr>
            <a:r>
              <a:rPr lang="en-US" dirty="0"/>
              <a:t>Under perfect competition, prices are just </a:t>
            </a:r>
            <a:r>
              <a:rPr lang="en-US" dirty="0" smtClean="0"/>
              <a:t>above the marginal cost, </a:t>
            </a:r>
            <a:r>
              <a:rPr lang="en-US" dirty="0"/>
              <a:t>leaving firms with small profits – if any. As oligopolies have combined market power, they tend to keep prices higher to obtain larger profits.</a:t>
            </a:r>
          </a:p>
          <a:p>
            <a:pPr fontAlgn="base">
              <a:lnSpc>
                <a:spcPct val="120000"/>
              </a:lnSpc>
            </a:pPr>
            <a:r>
              <a:rPr lang="en-US" dirty="0"/>
              <a:t>If any firms were to reduce prices, others would also follow suit, thereby reducing profits for all. This is where it becomes tricky in distinguishing between collusion and a natural state of oligopolistic competition. Do firms naturally keep prices higher due to fear that their actions will reduce their profits? Or, do they collude to keep prices and profits high?</a:t>
            </a:r>
          </a:p>
          <a:p>
            <a:pPr fontAlgn="base">
              <a:lnSpc>
                <a:spcPct val="120000"/>
              </a:lnSpc>
            </a:pPr>
            <a:r>
              <a:rPr lang="en-US" b="1" dirty="0"/>
              <a:t>6. More Efficient</a:t>
            </a:r>
          </a:p>
          <a:p>
            <a:pPr fontAlgn="base">
              <a:lnSpc>
                <a:spcPct val="120000"/>
              </a:lnSpc>
            </a:pPr>
            <a:r>
              <a:rPr lang="en-US" dirty="0"/>
              <a:t>Oligopolistic firms benefit from high levels of market share. At the same time, they benefit </a:t>
            </a:r>
            <a:r>
              <a:rPr lang="en-US" dirty="0" smtClean="0"/>
              <a:t>from economics of scale</a:t>
            </a:r>
            <a:r>
              <a:rPr lang="en-US" dirty="0"/>
              <a:t>  – meaning it can produce at a lower cost. For instance, there are markets that have high fixed </a:t>
            </a:r>
            <a:r>
              <a:rPr lang="en-US" dirty="0" smtClean="0"/>
              <a:t>costs </a:t>
            </a:r>
            <a:r>
              <a:rPr lang="en-US" dirty="0"/>
              <a:t> such as car manufacturers. If new competitors want to enter, they have to spend millions on new factories and other infrastructure.</a:t>
            </a:r>
          </a:p>
          <a:p>
            <a:pPr fontAlgn="base">
              <a:lnSpc>
                <a:spcPct val="120000"/>
              </a:lnSpc>
            </a:pPr>
            <a:r>
              <a:rPr lang="en-US" dirty="0"/>
              <a:t>Consequently, this would increase costs for </a:t>
            </a:r>
            <a:r>
              <a:rPr lang="en-US" dirty="0" smtClean="0"/>
              <a:t>existing </a:t>
            </a:r>
            <a:r>
              <a:rPr lang="en-US" dirty="0"/>
              <a:t>firms as the benefit they receive from economies of scale would decline. This means higher prices for customers and it is for this reason that such markets are better served under an oligopolistic market structure.</a:t>
            </a:r>
          </a:p>
          <a:p>
            <a:pPr fontAlgn="base">
              <a:lnSpc>
                <a:spcPct val="120000"/>
              </a:lnSpc>
            </a:pPr>
            <a:endParaRPr lang="en-US" dirty="0"/>
          </a:p>
          <a:p>
            <a:pPr>
              <a:lnSpc>
                <a:spcPct val="120000"/>
              </a:lnSpc>
            </a:pPr>
            <a:endParaRPr lang="en-US" dirty="0"/>
          </a:p>
        </p:txBody>
      </p:sp>
    </p:spTree>
    <p:extLst>
      <p:ext uri="{BB962C8B-B14F-4D97-AF65-F5344CB8AC3E}">
        <p14:creationId xmlns:p14="http://schemas.microsoft.com/office/powerpoint/2010/main" val="3820873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848302"/>
          </a:xfrm>
          <a:prstGeom prst="rect">
            <a:avLst/>
          </a:prstGeom>
        </p:spPr>
        <p:txBody>
          <a:bodyPr wrap="square">
            <a:spAutoFit/>
          </a:bodyPr>
          <a:lstStyle/>
          <a:p>
            <a:pPr>
              <a:lnSpc>
                <a:spcPct val="150000"/>
              </a:lnSpc>
            </a:pPr>
            <a:r>
              <a:rPr lang="en-US" dirty="0" smtClean="0">
                <a:solidFill>
                  <a:srgbClr val="222222"/>
                </a:solidFill>
                <a:latin typeface="latoregular"/>
              </a:rPr>
              <a:t>                  A</a:t>
            </a:r>
            <a:r>
              <a:rPr lang="en-US" dirty="0">
                <a:solidFill>
                  <a:srgbClr val="222222"/>
                </a:solidFill>
                <a:latin typeface="latoregular"/>
              </a:rPr>
              <a:t> </a:t>
            </a:r>
            <a:r>
              <a:rPr lang="en-US" b="1" dirty="0">
                <a:solidFill>
                  <a:srgbClr val="222222"/>
                </a:solidFill>
                <a:latin typeface="latoregular"/>
              </a:rPr>
              <a:t>cartel</a:t>
            </a:r>
            <a:r>
              <a:rPr lang="en-US" dirty="0">
                <a:solidFill>
                  <a:srgbClr val="222222"/>
                </a:solidFill>
                <a:latin typeface="latoregular"/>
              </a:rPr>
              <a:t> is defined as a group of firms that gets together to make output and price decisions. The conditions that give rise to an oligopolistic market are also conducive to the formation of a cartel; in particular, cartels tend to arise in markets where there are few firms and each firm has a significant share of the </a:t>
            </a:r>
            <a:r>
              <a:rPr lang="en-US" dirty="0" smtClean="0">
                <a:solidFill>
                  <a:srgbClr val="222222"/>
                </a:solidFill>
                <a:latin typeface="latoregular"/>
              </a:rPr>
              <a:t>market.</a:t>
            </a:r>
            <a:r>
              <a:rPr lang="en-US" dirty="0" smtClean="0"/>
              <a:t> </a:t>
            </a:r>
            <a:r>
              <a:rPr lang="en-US" dirty="0"/>
              <a:t>Oligopolistic firms join a cartel to increase their market power, and members work together to determine jointly the level of output that each member will produce and/or the price that each member will charge</a:t>
            </a:r>
            <a:r>
              <a:rPr lang="en-US" dirty="0" smtClean="0"/>
              <a:t>.</a:t>
            </a:r>
            <a:r>
              <a:rPr lang="en-US" dirty="0"/>
              <a:t> The cartel members choose their combined output at the level where their combined marginal revenue equals their combined marginal cost. The cartel price is determined by market demand curve at the level of output chosen by the cartel.  A cartel is an association of independent firms within the same industry.</a:t>
            </a:r>
          </a:p>
          <a:p>
            <a:pPr>
              <a:lnSpc>
                <a:spcPct val="150000"/>
              </a:lnSpc>
            </a:pPr>
            <a:r>
              <a:rPr lang="en-US" dirty="0"/>
              <a:t>The cartel follows common policies relating to prices, outputs, sales and profit maximization and distribution of products</a:t>
            </a:r>
          </a:p>
          <a:p>
            <a:pPr>
              <a:lnSpc>
                <a:spcPct val="150000"/>
              </a:lnSpc>
            </a:pPr>
            <a:r>
              <a:rPr lang="en-US" b="1" dirty="0"/>
              <a:t>M</a:t>
            </a:r>
            <a:r>
              <a:rPr lang="en-US" b="1" dirty="0" smtClean="0"/>
              <a:t>ost </a:t>
            </a:r>
            <a:r>
              <a:rPr lang="en-US" b="1" dirty="0"/>
              <a:t>common types of </a:t>
            </a:r>
            <a:r>
              <a:rPr lang="en-US" b="1" dirty="0" smtClean="0"/>
              <a:t>cartels</a:t>
            </a:r>
            <a:r>
              <a:rPr lang="en-US" dirty="0"/>
              <a:t> </a:t>
            </a:r>
            <a:endParaRPr lang="en-US" dirty="0" smtClean="0"/>
          </a:p>
          <a:p>
            <a:pPr>
              <a:lnSpc>
                <a:spcPct val="150000"/>
              </a:lnSpc>
            </a:pPr>
            <a:r>
              <a:rPr lang="en-US" dirty="0" smtClean="0"/>
              <a:t>(</a:t>
            </a:r>
            <a:r>
              <a:rPr lang="en-US" dirty="0"/>
              <a:t>1) Joint profit </a:t>
            </a:r>
            <a:r>
              <a:rPr lang="en-US" dirty="0" smtClean="0"/>
              <a:t>maximization </a:t>
            </a:r>
            <a:r>
              <a:rPr lang="en-US" dirty="0"/>
              <a:t>or perfect cartel; and</a:t>
            </a:r>
          </a:p>
          <a:p>
            <a:pPr>
              <a:lnSpc>
                <a:spcPct val="150000"/>
              </a:lnSpc>
            </a:pPr>
            <a:r>
              <a:rPr lang="en-US" dirty="0"/>
              <a:t>(2) Market-sharing cartel.</a:t>
            </a:r>
          </a:p>
          <a:p>
            <a:pPr lvl="0" eaLnBrk="0" fontAlgn="base" hangingPunct="0">
              <a:lnSpc>
                <a:spcPct val="150000"/>
              </a:lnSpc>
              <a:spcBef>
                <a:spcPct val="0"/>
              </a:spcBef>
              <a:spcAft>
                <a:spcPct val="0"/>
              </a:spcAft>
            </a:pPr>
            <a:r>
              <a:rPr lang="en-US" dirty="0" smtClean="0"/>
              <a:t>  The </a:t>
            </a:r>
            <a:r>
              <a:rPr lang="en-US" dirty="0"/>
              <a:t>uncertainty is found in an oligopolistic market which provides an incentive to rival firms to form a perfect cartel. Perfect cartel is an extreme form of perfect collusion. Under it, firms producing a homogeneous product form a centralized cartel board in the </a:t>
            </a:r>
            <a:r>
              <a:rPr lang="en-US" dirty="0" smtClean="0"/>
              <a:t>industry</a:t>
            </a:r>
            <a:r>
              <a:rPr lang="en-US" dirty="0"/>
              <a:t> The individual firms surrender their price-output decisions to this central board. The board determines for its members the output, quotes the price to be charged and the distribution of industry profits. The central board acts like a single monopoly whose main aim is to maximize the joint profits of the oligopolistic </a:t>
            </a:r>
            <a:r>
              <a:rPr lang="en-US" dirty="0" smtClean="0"/>
              <a:t>industry.</a:t>
            </a:r>
            <a:r>
              <a:rPr lang="en-US" b="1" dirty="0"/>
              <a:t> </a:t>
            </a:r>
            <a:endParaRPr lang="en-US" b="1" dirty="0" smtClean="0"/>
          </a:p>
          <a:p>
            <a:pPr>
              <a:lnSpc>
                <a:spcPct val="150000"/>
              </a:lnSpc>
            </a:pPr>
            <a:endParaRPr lang="en-US" b="1" dirty="0" smtClean="0"/>
          </a:p>
          <a:p>
            <a:pPr>
              <a:lnSpc>
                <a:spcPct val="150000"/>
              </a:lnSpc>
            </a:pPr>
            <a:endParaRPr lang="en-US" b="1" dirty="0"/>
          </a:p>
          <a:p>
            <a:endParaRPr lang="en-US" dirty="0"/>
          </a:p>
        </p:txBody>
      </p:sp>
    </p:spTree>
    <p:extLst>
      <p:ext uri="{BB962C8B-B14F-4D97-AF65-F5344CB8AC3E}">
        <p14:creationId xmlns:p14="http://schemas.microsoft.com/office/powerpoint/2010/main" val="9782139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54546"/>
            <a:ext cx="12088969" cy="415681"/>
          </a:xfrm>
        </p:spPr>
        <p:txBody>
          <a:bodyPr>
            <a:normAutofit fontScale="90000"/>
          </a:bodyPr>
          <a:lstStyle/>
          <a:p>
            <a:r>
              <a:rPr lang="en-US" sz="3200" b="1" u="sng" dirty="0"/>
              <a:t>Joint profit maximization cartel is based on the following assumptions</a:t>
            </a:r>
            <a:endParaRPr lang="en-US" sz="3200" u="sng" dirty="0"/>
          </a:p>
        </p:txBody>
      </p:sp>
      <p:sp>
        <p:nvSpPr>
          <p:cNvPr id="3" name="Rectangle 2"/>
          <p:cNvSpPr/>
          <p:nvPr/>
        </p:nvSpPr>
        <p:spPr>
          <a:xfrm>
            <a:off x="103031" y="620828"/>
            <a:ext cx="12088969" cy="6417141"/>
          </a:xfrm>
          <a:prstGeom prst="rect">
            <a:avLst/>
          </a:prstGeom>
        </p:spPr>
        <p:txBody>
          <a:bodyPr wrap="square">
            <a:spAutoFit/>
          </a:bodyPr>
          <a:lstStyle/>
          <a:p>
            <a:pPr lvl="0" eaLnBrk="0" fontAlgn="base" hangingPunct="0">
              <a:lnSpc>
                <a:spcPct val="150000"/>
              </a:lnSpc>
              <a:spcBef>
                <a:spcPct val="0"/>
              </a:spcBef>
              <a:spcAft>
                <a:spcPct val="0"/>
              </a:spcAft>
            </a:pPr>
            <a:r>
              <a:rPr lang="en-US" b="1" dirty="0"/>
              <a:t> </a:t>
            </a:r>
            <a:r>
              <a:rPr lang="en-US" dirty="0">
                <a:solidFill>
                  <a:srgbClr val="424142"/>
                </a:solidFill>
              </a:rPr>
              <a:t>1.   Only two firms A and B are assumed in the oligopolistic  industry   that form the cartel.</a:t>
            </a:r>
            <a:endParaRPr lang="en-US" dirty="0"/>
          </a:p>
          <a:p>
            <a:pPr lvl="0" eaLnBrk="0" fontAlgn="base" hangingPunct="0">
              <a:lnSpc>
                <a:spcPct val="150000"/>
              </a:lnSpc>
              <a:spcBef>
                <a:spcPct val="0"/>
              </a:spcBef>
              <a:spcAft>
                <a:spcPct val="0"/>
              </a:spcAft>
            </a:pPr>
            <a:r>
              <a:rPr lang="en-US" dirty="0">
                <a:solidFill>
                  <a:srgbClr val="424142"/>
                </a:solidFill>
              </a:rPr>
              <a:t>2.  Each firm produces and sells a homogeneous product that is a perfect substitute for each other.</a:t>
            </a:r>
          </a:p>
          <a:p>
            <a:pPr lvl="0" eaLnBrk="0" fontAlgn="base" hangingPunct="0">
              <a:lnSpc>
                <a:spcPct val="150000"/>
              </a:lnSpc>
              <a:spcBef>
                <a:spcPct val="0"/>
              </a:spcBef>
              <a:spcAft>
                <a:spcPct val="0"/>
              </a:spcAft>
            </a:pPr>
            <a:r>
              <a:rPr lang="en-US" dirty="0">
                <a:solidFill>
                  <a:srgbClr val="424142"/>
                </a:solidFill>
              </a:rPr>
              <a:t>3.  The market demand curve for the product is given and is known to the cartel.</a:t>
            </a:r>
            <a:endParaRPr lang="en-US" dirty="0"/>
          </a:p>
          <a:p>
            <a:pPr lvl="0" eaLnBrk="0" fontAlgn="base" hangingPunct="0">
              <a:lnSpc>
                <a:spcPct val="150000"/>
              </a:lnSpc>
              <a:spcBef>
                <a:spcPct val="0"/>
              </a:spcBef>
              <a:spcAft>
                <a:spcPct val="0"/>
              </a:spcAft>
            </a:pPr>
            <a:r>
              <a:rPr lang="en-US" dirty="0">
                <a:solidFill>
                  <a:srgbClr val="424142"/>
                </a:solidFill>
              </a:rPr>
              <a:t>4.  The number of buyers is large.</a:t>
            </a:r>
            <a:endParaRPr lang="en-US" dirty="0"/>
          </a:p>
          <a:p>
            <a:pPr lvl="0" eaLnBrk="0" fontAlgn="base" hangingPunct="0">
              <a:lnSpc>
                <a:spcPct val="150000"/>
              </a:lnSpc>
              <a:spcBef>
                <a:spcPct val="0"/>
              </a:spcBef>
              <a:spcAft>
                <a:spcPct val="0"/>
              </a:spcAft>
            </a:pPr>
            <a:r>
              <a:rPr lang="en-US" dirty="0">
                <a:solidFill>
                  <a:srgbClr val="424142"/>
                </a:solidFill>
              </a:rPr>
              <a:t>5.  The price of the product determines the policy of the cartel.</a:t>
            </a:r>
            <a:endParaRPr lang="en-US" dirty="0"/>
          </a:p>
          <a:p>
            <a:pPr marL="342900" lvl="0" indent="-342900" eaLnBrk="0" fontAlgn="base" hangingPunct="0">
              <a:lnSpc>
                <a:spcPct val="150000"/>
              </a:lnSpc>
              <a:spcBef>
                <a:spcPct val="0"/>
              </a:spcBef>
              <a:spcAft>
                <a:spcPct val="0"/>
              </a:spcAft>
              <a:buAutoNum type="arabicPeriod" startAt="6"/>
            </a:pPr>
            <a:r>
              <a:rPr lang="en-US" dirty="0" smtClean="0">
                <a:solidFill>
                  <a:srgbClr val="424142"/>
                </a:solidFill>
              </a:rPr>
              <a:t>The </a:t>
            </a:r>
            <a:r>
              <a:rPr lang="en-US" dirty="0">
                <a:solidFill>
                  <a:srgbClr val="424142"/>
                </a:solidFill>
              </a:rPr>
              <a:t>cost curves of the firm’s are different but are known to the </a:t>
            </a:r>
            <a:r>
              <a:rPr lang="en-US" dirty="0" smtClean="0">
                <a:solidFill>
                  <a:srgbClr val="424142"/>
                </a:solidFill>
              </a:rPr>
              <a:t>cartel.</a:t>
            </a:r>
            <a:endParaRPr lang="en-US" dirty="0" smtClean="0"/>
          </a:p>
          <a:p>
            <a:pPr marL="342900" lvl="0" indent="-342900" eaLnBrk="0" fontAlgn="base" hangingPunct="0">
              <a:lnSpc>
                <a:spcPct val="150000"/>
              </a:lnSpc>
              <a:spcBef>
                <a:spcPct val="0"/>
              </a:spcBef>
              <a:spcAft>
                <a:spcPct val="0"/>
              </a:spcAft>
              <a:buAutoNum type="arabicPeriod" startAt="6"/>
            </a:pPr>
            <a:r>
              <a:rPr lang="en-US" dirty="0" smtClean="0">
                <a:solidFill>
                  <a:srgbClr val="424142"/>
                </a:solidFill>
              </a:rPr>
              <a:t>The </a:t>
            </a:r>
            <a:r>
              <a:rPr lang="en-US" dirty="0">
                <a:solidFill>
                  <a:srgbClr val="424142"/>
                </a:solidFill>
              </a:rPr>
              <a:t>cartel aims at joint profit </a:t>
            </a:r>
            <a:r>
              <a:rPr lang="en-US" dirty="0" smtClean="0">
                <a:solidFill>
                  <a:srgbClr val="424142"/>
                </a:solidFill>
              </a:rPr>
              <a:t>maximization</a:t>
            </a:r>
            <a:r>
              <a:rPr lang="en-US" dirty="0" smtClean="0">
                <a:solidFill>
                  <a:srgbClr val="424142"/>
                </a:solidFill>
                <a:latin typeface="Georgia" panose="02040502050405020303" pitchFamily="18" charset="0"/>
              </a:rPr>
              <a:t>.</a:t>
            </a:r>
            <a:r>
              <a:rPr lang="en-US" sz="3600" dirty="0" smtClean="0"/>
              <a:t> </a:t>
            </a:r>
            <a:endParaRPr lang="en-US" sz="3600" dirty="0"/>
          </a:p>
          <a:p>
            <a:pPr lvl="0" eaLnBrk="0" fontAlgn="base" hangingPunct="0">
              <a:lnSpc>
                <a:spcPct val="150000"/>
              </a:lnSpc>
              <a:spcBef>
                <a:spcPct val="0"/>
              </a:spcBef>
              <a:spcAft>
                <a:spcPct val="0"/>
              </a:spcAft>
            </a:pPr>
            <a:r>
              <a:rPr lang="en-US" dirty="0" smtClean="0"/>
              <a:t>                 Given </a:t>
            </a:r>
            <a:r>
              <a:rPr lang="en-US" dirty="0"/>
              <a:t>these assumptions, and given the market demand curve and its corresponding MR curve, joint profits will be maximized when the industry MR equals the industry’s MC. Figure 10 shows the situation where D is the market (or cartel) demand curve and MR is its corresponding marginal revenue curve. The aggregate marginal cost curve of the industry ΣMC is drawn by the lateral summation of the MC curves of firms A and B, so the ΣMC = </a:t>
            </a:r>
            <a:r>
              <a:rPr lang="en-US" dirty="0" err="1"/>
              <a:t>MC</a:t>
            </a:r>
            <a:r>
              <a:rPr lang="en-US" baseline="-25000" dirty="0" err="1"/>
              <a:t>a</a:t>
            </a:r>
            <a:r>
              <a:rPr lang="en-US" dirty="0"/>
              <a:t> + </a:t>
            </a:r>
            <a:r>
              <a:rPr lang="en-US" dirty="0" err="1"/>
              <a:t>MC</a:t>
            </a:r>
            <a:r>
              <a:rPr lang="en-US" baseline="-25000" dirty="0" err="1"/>
              <a:t>b</a:t>
            </a:r>
            <a:r>
              <a:rPr lang="en-US" dirty="0"/>
              <a:t>,.</a:t>
            </a:r>
            <a:r>
              <a:rPr lang="en-US" sz="2000" dirty="0"/>
              <a:t> The cartel solution-that maximizes joint profit is determined at point Σ where the Σ MC curve intersects the industry MR curve. Consequently, the total output is OQ which will be sold at OP = (QF) price.</a:t>
            </a:r>
            <a:endParaRPr lang="en-US" dirty="0"/>
          </a:p>
          <a:p>
            <a:pPr>
              <a:lnSpc>
                <a:spcPct val="100000"/>
              </a:lnSpc>
            </a:pPr>
            <a:endParaRPr lang="en-US" sz="2400" dirty="0"/>
          </a:p>
        </p:txBody>
      </p:sp>
    </p:spTree>
    <p:extLst>
      <p:ext uri="{BB962C8B-B14F-4D97-AF65-F5344CB8AC3E}">
        <p14:creationId xmlns:p14="http://schemas.microsoft.com/office/powerpoint/2010/main" val="3861956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83" y="707770"/>
            <a:ext cx="10470524" cy="5504451"/>
          </a:xfrm>
          <a:prstGeom prst="rect">
            <a:avLst/>
          </a:prstGeom>
        </p:spPr>
      </p:pic>
    </p:spTree>
    <p:extLst>
      <p:ext uri="{BB962C8B-B14F-4D97-AF65-F5344CB8AC3E}">
        <p14:creationId xmlns:p14="http://schemas.microsoft.com/office/powerpoint/2010/main" val="2054998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9417963"/>
          </a:xfrm>
          <a:prstGeom prst="rect">
            <a:avLst/>
          </a:prstGeom>
        </p:spPr>
        <p:txBody>
          <a:bodyPr wrap="square">
            <a:spAutoFit/>
          </a:bodyPr>
          <a:lstStyle/>
          <a:p>
            <a:r>
              <a:rPr lang="en-US" sz="3600" b="1" dirty="0" smtClean="0"/>
              <a:t>                 </a:t>
            </a:r>
            <a:r>
              <a:rPr lang="en-US" sz="3600" b="1" u="sng" dirty="0" smtClean="0"/>
              <a:t>Production Possibilities </a:t>
            </a:r>
            <a:r>
              <a:rPr lang="en-US" sz="3600" b="1" u="sng" dirty="0"/>
              <a:t>C</a:t>
            </a:r>
            <a:r>
              <a:rPr lang="en-US" sz="3600" b="1" u="sng" dirty="0" smtClean="0"/>
              <a:t>urve</a:t>
            </a:r>
            <a:r>
              <a:rPr lang="en-US" sz="3600" u="sng" dirty="0" smtClean="0">
                <a:solidFill>
                  <a:srgbClr val="4D5156"/>
                </a:solidFill>
                <a:latin typeface="Google Sans"/>
              </a:rPr>
              <a:t> </a:t>
            </a:r>
          </a:p>
          <a:p>
            <a:pPr>
              <a:lnSpc>
                <a:spcPct val="150000"/>
              </a:lnSpc>
            </a:pPr>
            <a:r>
              <a:rPr lang="en-US" dirty="0" smtClean="0"/>
              <a:t>                              </a:t>
            </a:r>
            <a:r>
              <a:rPr lang="en-US" sz="2000" b="1" dirty="0"/>
              <a:t>Production Possibility Curve (PPC) </a:t>
            </a:r>
            <a:r>
              <a:rPr lang="en-US" sz="2000" b="1" dirty="0" smtClean="0">
                <a:solidFill>
                  <a:srgbClr val="4D5156"/>
                </a:solidFill>
              </a:rPr>
              <a:t> </a:t>
            </a:r>
            <a:r>
              <a:rPr lang="en-US" sz="2000" dirty="0" smtClean="0">
                <a:solidFill>
                  <a:srgbClr val="4D5156"/>
                </a:solidFill>
              </a:rPr>
              <a:t>is</a:t>
            </a:r>
            <a:r>
              <a:rPr lang="en-US" sz="2000" dirty="0">
                <a:solidFill>
                  <a:srgbClr val="4D5156"/>
                </a:solidFill>
              </a:rPr>
              <a:t> </a:t>
            </a:r>
            <a:r>
              <a:rPr lang="en-US" sz="2000" dirty="0">
                <a:solidFill>
                  <a:srgbClr val="040C28"/>
                </a:solidFill>
              </a:rPr>
              <a:t>a graphical representation of all the possible combinations of two goods that can be produced by the optimum (fuller) </a:t>
            </a:r>
            <a:r>
              <a:rPr lang="en-US" sz="2000" dirty="0" smtClean="0">
                <a:solidFill>
                  <a:srgbClr val="040C28"/>
                </a:solidFill>
              </a:rPr>
              <a:t>utilization </a:t>
            </a:r>
            <a:r>
              <a:rPr lang="en-US" sz="2000" dirty="0">
                <a:solidFill>
                  <a:srgbClr val="040C28"/>
                </a:solidFill>
              </a:rPr>
              <a:t>of available resources and the given technology</a:t>
            </a:r>
            <a:r>
              <a:rPr lang="en-US" sz="2000" dirty="0">
                <a:solidFill>
                  <a:srgbClr val="4D5156"/>
                </a:solidFill>
              </a:rPr>
              <a:t>. It gives us the maximum limit of goods and services that could be produced</a:t>
            </a:r>
            <a:r>
              <a:rPr lang="en-US" sz="2000" dirty="0" smtClean="0">
                <a:solidFill>
                  <a:srgbClr val="4D5156"/>
                </a:solidFill>
              </a:rPr>
              <a:t>.</a:t>
            </a:r>
            <a:r>
              <a:rPr lang="en-US" sz="2000" dirty="0"/>
              <a:t> It gives us the maximum limit of goods and services that could be produced. So, it is also known as the p</a:t>
            </a:r>
            <a:r>
              <a:rPr lang="en-US" sz="2000" b="1" dirty="0"/>
              <a:t>roduction possibility boundary</a:t>
            </a:r>
            <a:r>
              <a:rPr lang="en-US" sz="2000" dirty="0"/>
              <a:t> or p</a:t>
            </a:r>
            <a:r>
              <a:rPr lang="en-US" sz="2000" b="1" dirty="0"/>
              <a:t>roduction possibility frontier</a:t>
            </a:r>
            <a:r>
              <a:rPr lang="en-US" sz="2000" dirty="0"/>
              <a:t> (PPF</a:t>
            </a:r>
            <a:r>
              <a:rPr lang="en-US" sz="2000" dirty="0" smtClean="0"/>
              <a:t>).</a:t>
            </a:r>
          </a:p>
          <a:p>
            <a:pPr>
              <a:lnSpc>
                <a:spcPct val="150000"/>
              </a:lnSpc>
            </a:pPr>
            <a:r>
              <a:rPr lang="en-US" sz="2000" dirty="0"/>
              <a:t> </a:t>
            </a:r>
            <a:r>
              <a:rPr lang="en-US" sz="2000" dirty="0" smtClean="0"/>
              <a:t>                           </a:t>
            </a:r>
            <a:r>
              <a:rPr lang="en-US" sz="2000" b="1" dirty="0"/>
              <a:t>Production Possibility Curve (PPC) </a:t>
            </a:r>
            <a:r>
              <a:rPr lang="en-US" sz="2000" dirty="0"/>
              <a:t>is the locus (the path of a moving point) of various combinations of two commodities which can be produced with given level of resources and technology. It is also known as transformation curve. Given fixed constraints of production factors, the production possibilities curve shows the possible combinations of production volume for two goods in question</a:t>
            </a:r>
            <a:endParaRPr lang="en-US" sz="2000" dirty="0" smtClean="0"/>
          </a:p>
          <a:p>
            <a:pPr>
              <a:lnSpc>
                <a:spcPct val="150000"/>
              </a:lnSpc>
            </a:pPr>
            <a:r>
              <a:rPr lang="en-US" sz="2000" dirty="0" smtClean="0"/>
              <a:t>                             A</a:t>
            </a:r>
            <a:r>
              <a:rPr lang="en-US" sz="2000" dirty="0"/>
              <a:t> </a:t>
            </a:r>
            <a:r>
              <a:rPr lang="en-US" sz="2000" b="1" dirty="0"/>
              <a:t>production possibilities curve</a:t>
            </a:r>
            <a:r>
              <a:rPr lang="en-US" sz="2000" dirty="0"/>
              <a:t> in economics measures the maximum output of two goods using a fixed amount of input. The input is any combination of the four factors of production: natural resources (including land), labor, capital goods, and entrepreneurship</a:t>
            </a:r>
            <a:r>
              <a:rPr lang="en-US" sz="2000" dirty="0" smtClean="0"/>
              <a:t>.</a:t>
            </a:r>
            <a:r>
              <a:rPr lang="en-US" sz="2000" dirty="0"/>
              <a:t> By describing this trade-off, the curve demonstrates the concept of opportunity cost. Making more of one good will cost society the opportunity of making more of the other </a:t>
            </a:r>
            <a:r>
              <a:rPr lang="en-US" sz="2000" dirty="0" smtClean="0"/>
              <a:t>good</a:t>
            </a:r>
          </a:p>
          <a:p>
            <a:pPr>
              <a:lnSpc>
                <a:spcPct val="150000"/>
              </a:lnSpc>
            </a:pPr>
            <a:r>
              <a:rPr lang="en-US" sz="2000" dirty="0" smtClean="0"/>
              <a:t>.</a:t>
            </a:r>
            <a:r>
              <a:rPr lang="en-US" sz="2000" dirty="0"/>
              <a:t>  </a:t>
            </a:r>
          </a:p>
          <a:p>
            <a:pPr>
              <a:lnSpc>
                <a:spcPct val="150000"/>
              </a:lnSpc>
            </a:pPr>
            <a:r>
              <a:rPr lang="en-US" sz="2000" dirty="0"/>
              <a:t>The assumption is that production of one commodity decreases if that of the other one increases, given the finite resources or inputs available for use.</a:t>
            </a:r>
          </a:p>
          <a:p>
            <a:pPr>
              <a:lnSpc>
                <a:spcPct val="150000"/>
              </a:lnSpc>
            </a:pPr>
            <a:r>
              <a:rPr lang="en-US" sz="2000" dirty="0"/>
              <a:t>The production possibilities curve is also called the PPF or the production possibilities frontier</a:t>
            </a:r>
            <a:endParaRPr lang="en-US" sz="2000" dirty="0">
              <a:solidFill>
                <a:srgbClr val="202124"/>
              </a:solidFill>
            </a:endParaRPr>
          </a:p>
          <a:p>
            <a:pPr>
              <a:lnSpc>
                <a:spcPct val="150000"/>
              </a:lnSpc>
            </a:pPr>
            <a:r>
              <a:rPr lang="en-US" sz="2000" dirty="0">
                <a:solidFill>
                  <a:srgbClr val="202124"/>
                </a:solidFill>
              </a:rPr>
              <a:t/>
            </a:r>
            <a:br>
              <a:rPr lang="en-US" sz="2000" dirty="0">
                <a:solidFill>
                  <a:srgbClr val="202124"/>
                </a:solidFill>
              </a:rPr>
            </a:br>
            <a:endParaRPr lang="en-US" sz="2000" dirty="0"/>
          </a:p>
        </p:txBody>
      </p:sp>
    </p:spTree>
    <p:extLst>
      <p:ext uri="{BB962C8B-B14F-4D97-AF65-F5344CB8AC3E}">
        <p14:creationId xmlns:p14="http://schemas.microsoft.com/office/powerpoint/2010/main" val="3596991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2831"/>
            <a:ext cx="12192000" cy="6601807"/>
          </a:xfrm>
          <a:prstGeom prst="rect">
            <a:avLst/>
          </a:prstGeom>
        </p:spPr>
        <p:txBody>
          <a:bodyPr wrap="square">
            <a:spAutoFit/>
          </a:bodyPr>
          <a:lstStyle/>
          <a:p>
            <a:pPr>
              <a:lnSpc>
                <a:spcPct val="150000"/>
              </a:lnSpc>
            </a:pPr>
            <a:r>
              <a:rPr lang="en-US" dirty="0" smtClean="0"/>
              <a:t>                       The </a:t>
            </a:r>
            <a:r>
              <a:rPr lang="en-US" dirty="0"/>
              <a:t>PPF simply shows the trade-offs in production volume between two </a:t>
            </a:r>
            <a:r>
              <a:rPr lang="en-US" dirty="0" smtClean="0"/>
              <a:t>choices. All </a:t>
            </a:r>
            <a:r>
              <a:rPr lang="en-US" dirty="0"/>
              <a:t>choices along the curve shows production efficiency of both goods. Production points inside the curve show an economy is not producing at its comparative advantage. Conversely, production outside the curve is not possible as more of both goods cannot be produced given the fixed resources.</a:t>
            </a:r>
          </a:p>
          <a:p>
            <a:pPr>
              <a:lnSpc>
                <a:spcPct val="150000"/>
              </a:lnSpc>
            </a:pPr>
            <a:r>
              <a:rPr lang="en-US" dirty="0"/>
              <a:t>     </a:t>
            </a:r>
            <a:r>
              <a:rPr lang="en-US" dirty="0" smtClean="0"/>
              <a:t>              </a:t>
            </a:r>
            <a:r>
              <a:rPr lang="en-US" dirty="0"/>
              <a:t>In short, production–possibility frontier (PPF), production possibility curve (PPC), or production possibility boundary (PPB), or Transformation curve/boundary/frontier is a curve which shows various combinations of the amounts of two goods which can be produced within the given resources and technology/a graphical representation showing all the possible options of output for two products that can be produced using all factors of production, where the given resources are fully and efficiently utilized per unit time. A PPF illustrates several economic concepts, such as allocative efficiency, economies </a:t>
            </a:r>
            <a:r>
              <a:rPr lang="en-US" dirty="0" smtClean="0"/>
              <a:t>of </a:t>
            </a:r>
            <a:r>
              <a:rPr lang="en-US" dirty="0"/>
              <a:t>scale, opportunity cost (or marginal rate of transformation), productive efficiency, and scarcity of </a:t>
            </a:r>
            <a:r>
              <a:rPr lang="en-US" dirty="0" smtClean="0"/>
              <a:t>resources</a:t>
            </a:r>
          </a:p>
          <a:p>
            <a:pPr>
              <a:lnSpc>
                <a:spcPct val="150000"/>
              </a:lnSpc>
            </a:pPr>
            <a:r>
              <a:rPr lang="en-US" b="1" u="sng" dirty="0"/>
              <a:t>PRODUCTION POSSIBILITIES </a:t>
            </a:r>
            <a:r>
              <a:rPr lang="en-US" b="1" u="sng" dirty="0" smtClean="0"/>
              <a:t>SCHEDULE</a:t>
            </a:r>
          </a:p>
          <a:p>
            <a:pPr>
              <a:lnSpc>
                <a:spcPct val="150000"/>
              </a:lnSpc>
            </a:pPr>
            <a:r>
              <a:rPr lang="en-US" dirty="0" smtClean="0"/>
              <a:t>              A </a:t>
            </a:r>
            <a:r>
              <a:rPr lang="en-US" dirty="0"/>
              <a:t>table of numbers that illustrates the production possibilities of an economy--the alternative combinations of two goods that an economy can produce with given resources and technology. A production possibilities schedule illustrates that the economy must give up the production of one good to produce another good--the basic economic notion of opportunity cost. A production possibilities schedule is also used to derive the highly useful production possibilities curve (or frontier).</a:t>
            </a:r>
          </a:p>
          <a:p>
            <a:pPr>
              <a:buNone/>
            </a:pPr>
            <a:endParaRPr lang="en-US" dirty="0"/>
          </a:p>
        </p:txBody>
      </p:sp>
    </p:spTree>
    <p:extLst>
      <p:ext uri="{BB962C8B-B14F-4D97-AF65-F5344CB8AC3E}">
        <p14:creationId xmlns:p14="http://schemas.microsoft.com/office/powerpoint/2010/main" val="156459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77671"/>
          </a:xfrm>
        </p:spPr>
        <p:txBody>
          <a:bodyPr>
            <a:normAutofit fontScale="90000"/>
          </a:bodyPr>
          <a:lstStyle/>
          <a:p>
            <a:r>
              <a:rPr lang="en-US" b="1" dirty="0"/>
              <a:t>Production </a:t>
            </a:r>
            <a:r>
              <a:rPr lang="en-US" b="1" dirty="0" smtClean="0"/>
              <a:t>Possibility Schedule(PPS) and Curve</a:t>
            </a:r>
            <a:r>
              <a:rPr lang="en-US" dirty="0"/>
              <a:t> (</a:t>
            </a:r>
            <a:r>
              <a:rPr lang="en-US" b="1" dirty="0"/>
              <a:t>PPC</a:t>
            </a:r>
            <a:r>
              <a:rPr lang="en-US" dirty="0"/>
              <a:t>)</a:t>
            </a:r>
          </a:p>
        </p:txBody>
      </p:sp>
      <p:pic>
        <p:nvPicPr>
          <p:cNvPr id="5" name="Picture 2" descr="F:\Desktop\PPC.png"/>
          <p:cNvPicPr>
            <a:picLocks noGrp="1" noChangeAspect="1" noChangeArrowheads="1"/>
          </p:cNvPicPr>
          <p:nvPr>
            <p:ph sz="half" idx="2"/>
          </p:nvPr>
        </p:nvPicPr>
        <p:blipFill>
          <a:blip r:embed="rId2" cstate="print"/>
          <a:srcRect/>
          <a:stretch>
            <a:fillRect/>
          </a:stretch>
        </p:blipFill>
        <p:spPr bwMode="auto">
          <a:xfrm>
            <a:off x="6162894" y="1093617"/>
            <a:ext cx="6010915" cy="4909235"/>
          </a:xfrm>
          <a:prstGeom prst="rect">
            <a:avLst/>
          </a:prstGeom>
          <a:noFill/>
        </p:spPr>
      </p:pic>
      <p:pic>
        <p:nvPicPr>
          <p:cNvPr id="6" name="Picture 2" descr="F:\Desktop\pcc1.png"/>
          <p:cNvPicPr>
            <a:picLocks noGrp="1" noChangeAspect="1" noChangeArrowheads="1"/>
          </p:cNvPicPr>
          <p:nvPr>
            <p:ph sz="half" idx="1"/>
          </p:nvPr>
        </p:nvPicPr>
        <p:blipFill>
          <a:blip r:embed="rId3" cstate="print"/>
          <a:srcRect/>
          <a:stretch>
            <a:fillRect/>
          </a:stretch>
        </p:blipFill>
        <p:spPr bwMode="auto">
          <a:xfrm>
            <a:off x="247855" y="1187354"/>
            <a:ext cx="6078050" cy="4681183"/>
          </a:xfrm>
          <a:prstGeom prst="rect">
            <a:avLst/>
          </a:prstGeom>
          <a:noFill/>
        </p:spPr>
      </p:pic>
    </p:spTree>
    <p:extLst>
      <p:ext uri="{BB962C8B-B14F-4D97-AF65-F5344CB8AC3E}">
        <p14:creationId xmlns:p14="http://schemas.microsoft.com/office/powerpoint/2010/main" val="185651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9332"/>
          </a:xfrm>
          <a:prstGeom prst="rect">
            <a:avLst/>
          </a:prstGeom>
        </p:spPr>
        <p:txBody>
          <a:bodyPr wrap="square">
            <a:spAutoFit/>
          </a:bodyPr>
          <a:lstStyle/>
          <a:p>
            <a:r>
              <a:rPr lang="en-US" b="1" dirty="0">
                <a:solidFill>
                  <a:srgbClr val="111111"/>
                </a:solidFill>
                <a:latin typeface="Cabin-semi-bold"/>
              </a:rPr>
              <a:t>Utility</a:t>
            </a:r>
            <a:endParaRPr lang="en-US" b="1" i="0" dirty="0">
              <a:solidFill>
                <a:srgbClr val="111111"/>
              </a:solidFill>
              <a:effectLst/>
              <a:latin typeface="Cabin-semi-bold"/>
            </a:endParaRPr>
          </a:p>
        </p:txBody>
      </p:sp>
      <p:sp>
        <p:nvSpPr>
          <p:cNvPr id="3" name="Rectangle 2"/>
          <p:cNvSpPr/>
          <p:nvPr/>
        </p:nvSpPr>
        <p:spPr>
          <a:xfrm>
            <a:off x="95534" y="369332"/>
            <a:ext cx="12096466" cy="6324808"/>
          </a:xfrm>
          <a:prstGeom prst="rect">
            <a:avLst/>
          </a:prstGeom>
        </p:spPr>
        <p:txBody>
          <a:bodyPr wrap="square">
            <a:spAutoFit/>
          </a:bodyPr>
          <a:lstStyle/>
          <a:p>
            <a:pPr>
              <a:lnSpc>
                <a:spcPct val="150000"/>
              </a:lnSpc>
            </a:pPr>
            <a:r>
              <a:rPr lang="en-US" dirty="0">
                <a:solidFill>
                  <a:srgbClr val="111111"/>
                </a:solidFill>
                <a:latin typeface="SourceSansPro"/>
              </a:rPr>
              <a:t> </a:t>
            </a:r>
            <a:r>
              <a:rPr lang="en-US" dirty="0" smtClean="0">
                <a:solidFill>
                  <a:srgbClr val="111111"/>
                </a:solidFill>
                <a:latin typeface="SourceSansPro"/>
              </a:rPr>
              <a:t>            Utility </a:t>
            </a:r>
            <a:r>
              <a:rPr lang="en-US" dirty="0">
                <a:solidFill>
                  <a:srgbClr val="111111"/>
                </a:solidFill>
                <a:latin typeface="SourceSansPro"/>
              </a:rPr>
              <a:t>is the total satisfaction or benefit derived from consuming a good or </a:t>
            </a:r>
            <a:r>
              <a:rPr lang="en-US" dirty="0" smtClean="0">
                <a:solidFill>
                  <a:srgbClr val="111111"/>
                </a:solidFill>
                <a:latin typeface="SourceSansPro"/>
              </a:rPr>
              <a:t>service. it </a:t>
            </a:r>
            <a:r>
              <a:rPr lang="en-US" dirty="0"/>
              <a:t> is a term used to determine the worth or value of a good or service. Utility of a commodity is its want-satisfying capacity. The more the need of a commodity or the stronger the desire to have it, the greater is the utility derived from the commodity. Utility is subjective. Different individuals can get different levels of utility from the same commodity. </a:t>
            </a:r>
            <a:r>
              <a:rPr lang="en-US" dirty="0" smtClean="0"/>
              <a:t>On the other hand Utility is  </a:t>
            </a:r>
            <a:r>
              <a:rPr lang="en-US" dirty="0"/>
              <a:t>that one individual gets from the commodity can change with change in place and </a:t>
            </a:r>
            <a:r>
              <a:rPr lang="en-US" dirty="0" smtClean="0"/>
              <a:t>time.</a:t>
            </a:r>
          </a:p>
          <a:p>
            <a:pPr>
              <a:lnSpc>
                <a:spcPct val="150000"/>
              </a:lnSpc>
            </a:pPr>
            <a:r>
              <a:rPr lang="en-US" dirty="0" smtClean="0"/>
              <a:t> There are two types of Utility  Analysis</a:t>
            </a:r>
          </a:p>
          <a:p>
            <a:pPr>
              <a:lnSpc>
                <a:spcPct val="150000"/>
              </a:lnSpc>
            </a:pPr>
            <a:r>
              <a:rPr lang="en-US" dirty="0"/>
              <a:t> </a:t>
            </a:r>
            <a:r>
              <a:rPr lang="en-US" dirty="0" smtClean="0"/>
              <a:t>    a) Cardinal Utility Analysis</a:t>
            </a:r>
          </a:p>
          <a:p>
            <a:pPr>
              <a:lnSpc>
                <a:spcPct val="150000"/>
              </a:lnSpc>
            </a:pPr>
            <a:r>
              <a:rPr lang="en-US" dirty="0"/>
              <a:t> </a:t>
            </a:r>
            <a:r>
              <a:rPr lang="en-US" dirty="0" smtClean="0"/>
              <a:t>    b) Ordinal  Utility or Indifference Curve Analysis</a:t>
            </a:r>
          </a:p>
          <a:p>
            <a:pPr>
              <a:lnSpc>
                <a:spcPct val="150000"/>
              </a:lnSpc>
            </a:pPr>
            <a:r>
              <a:rPr lang="en-US" dirty="0" smtClean="0"/>
              <a:t>                            The</a:t>
            </a:r>
            <a:r>
              <a:rPr lang="en-US" dirty="0"/>
              <a:t> </a:t>
            </a:r>
            <a:r>
              <a:rPr lang="en-US" b="1" dirty="0"/>
              <a:t>Cardinal Utility </a:t>
            </a:r>
            <a:r>
              <a:rPr lang="en-US" dirty="0"/>
              <a:t>approach is propounded by neo-classical economists, who believe that utility is measurable, and the customer can express his satisfaction in cardinal or quantitative numbers, such as 1,2,3, and so on</a:t>
            </a:r>
            <a:r>
              <a:rPr lang="en-US" dirty="0" smtClean="0"/>
              <a:t>.</a:t>
            </a:r>
          </a:p>
          <a:p>
            <a:pPr>
              <a:lnSpc>
                <a:spcPct val="150000"/>
              </a:lnSpc>
            </a:pPr>
            <a:r>
              <a:rPr lang="en-US" dirty="0" smtClean="0"/>
              <a:t> </a:t>
            </a:r>
            <a:r>
              <a:rPr lang="en-US" dirty="0"/>
              <a:t>The neo-classical economist developed the theory of consumption based on the assumption that utility is measurable and can be expressed cardinally called as </a:t>
            </a:r>
            <a:r>
              <a:rPr lang="en-US" b="1" dirty="0"/>
              <a:t>“</a:t>
            </a:r>
            <a:r>
              <a:rPr lang="en-US" b="1" dirty="0" err="1"/>
              <a:t>Utils</a:t>
            </a:r>
            <a:r>
              <a:rPr lang="en-US" b="1" dirty="0"/>
              <a:t>”</a:t>
            </a:r>
            <a:r>
              <a:rPr lang="en-US" dirty="0"/>
              <a:t> meaning the units of utility</a:t>
            </a:r>
            <a:r>
              <a:rPr lang="en-US" dirty="0" smtClean="0"/>
              <a:t>.</a:t>
            </a:r>
            <a:endParaRPr lang="en-US" dirty="0" smtClean="0">
              <a:solidFill>
                <a:srgbClr val="222222"/>
              </a:solidFill>
              <a:latin typeface="Rubik"/>
            </a:endParaRPr>
          </a:p>
          <a:p>
            <a:pPr>
              <a:lnSpc>
                <a:spcPct val="150000"/>
              </a:lnSpc>
            </a:pPr>
            <a:r>
              <a:rPr lang="en-US" dirty="0" smtClean="0">
                <a:solidFill>
                  <a:srgbClr val="222222"/>
                </a:solidFill>
                <a:latin typeface="Rubik"/>
              </a:rPr>
              <a:t>The </a:t>
            </a:r>
            <a:r>
              <a:rPr lang="en-US" dirty="0">
                <a:solidFill>
                  <a:srgbClr val="222222"/>
                </a:solidFill>
                <a:latin typeface="Rubik"/>
              </a:rPr>
              <a:t>cardinal utility approach used in analyzing the consumer behavior depends on the following </a:t>
            </a:r>
            <a:r>
              <a:rPr lang="en-US" dirty="0" smtClean="0">
                <a:solidFill>
                  <a:srgbClr val="222222"/>
                </a:solidFill>
                <a:latin typeface="Rubik"/>
              </a:rPr>
              <a:t>assumptions</a:t>
            </a:r>
          </a:p>
          <a:p>
            <a:pPr>
              <a:lnSpc>
                <a:spcPct val="150000"/>
              </a:lnSpc>
            </a:pPr>
            <a:r>
              <a:rPr lang="en-US" dirty="0" smtClean="0">
                <a:solidFill>
                  <a:srgbClr val="222222"/>
                </a:solidFill>
                <a:latin typeface="Rubik"/>
              </a:rPr>
              <a:t> </a:t>
            </a:r>
            <a:r>
              <a:rPr lang="en-US" b="1" dirty="0" smtClean="0">
                <a:solidFill>
                  <a:srgbClr val="222222"/>
                </a:solidFill>
                <a:latin typeface="Rubik"/>
              </a:rPr>
              <a:t> </a:t>
            </a:r>
            <a:r>
              <a:rPr lang="en-US" b="1" dirty="0" err="1" smtClean="0">
                <a:solidFill>
                  <a:srgbClr val="222222"/>
                </a:solidFill>
                <a:latin typeface="Rubik"/>
              </a:rPr>
              <a:t>i</a:t>
            </a:r>
            <a:r>
              <a:rPr lang="en-US" b="1" dirty="0" smtClean="0">
                <a:solidFill>
                  <a:srgbClr val="222222"/>
                </a:solidFill>
                <a:latin typeface="Rubik"/>
              </a:rPr>
              <a:t>) Rationality   ii) Resources </a:t>
            </a:r>
            <a:r>
              <a:rPr lang="en-US" b="1" dirty="0">
                <a:solidFill>
                  <a:srgbClr val="222222"/>
                </a:solidFill>
                <a:latin typeface="Rubik"/>
              </a:rPr>
              <a:t>(</a:t>
            </a:r>
            <a:r>
              <a:rPr lang="en-US" b="1" dirty="0" smtClean="0">
                <a:solidFill>
                  <a:srgbClr val="222222"/>
                </a:solidFill>
                <a:latin typeface="Rubik"/>
              </a:rPr>
              <a:t>Money) are Limited  iii)Maximize Satisfaction</a:t>
            </a:r>
            <a:r>
              <a:rPr lang="en-US" b="1" dirty="0">
                <a:solidFill>
                  <a:srgbClr val="222222"/>
                </a:solidFill>
                <a:latin typeface="Rubik"/>
              </a:rPr>
              <a:t> </a:t>
            </a:r>
            <a:r>
              <a:rPr lang="en-US" b="1" dirty="0" smtClean="0">
                <a:solidFill>
                  <a:srgbClr val="222222"/>
                </a:solidFill>
                <a:latin typeface="Rubik"/>
              </a:rPr>
              <a:t>iv)Utility </a:t>
            </a:r>
            <a:r>
              <a:rPr lang="en-US" b="1" dirty="0">
                <a:solidFill>
                  <a:srgbClr val="222222"/>
                </a:solidFill>
                <a:latin typeface="Rubik"/>
              </a:rPr>
              <a:t>is cardinally </a:t>
            </a:r>
            <a:r>
              <a:rPr lang="en-US" b="1" dirty="0" smtClean="0">
                <a:solidFill>
                  <a:srgbClr val="222222"/>
                </a:solidFill>
                <a:latin typeface="Rubik"/>
              </a:rPr>
              <a:t>Measurable</a:t>
            </a:r>
          </a:p>
          <a:p>
            <a:pPr>
              <a:lnSpc>
                <a:spcPct val="150000"/>
              </a:lnSpc>
            </a:pPr>
            <a:r>
              <a:rPr lang="en-US" b="1" dirty="0" smtClean="0">
                <a:solidFill>
                  <a:srgbClr val="222222"/>
                </a:solidFill>
                <a:latin typeface="Rubik"/>
              </a:rPr>
              <a:t> v)  Diminishing </a:t>
            </a:r>
            <a:r>
              <a:rPr lang="en-US" b="1" dirty="0">
                <a:solidFill>
                  <a:srgbClr val="222222"/>
                </a:solidFill>
                <a:latin typeface="Rubik"/>
              </a:rPr>
              <a:t>Marginal </a:t>
            </a:r>
            <a:r>
              <a:rPr lang="en-US" b="1" dirty="0" smtClean="0">
                <a:solidFill>
                  <a:srgbClr val="222222"/>
                </a:solidFill>
                <a:latin typeface="Rubik"/>
              </a:rPr>
              <a:t>Utility   v)  Marginal </a:t>
            </a:r>
            <a:r>
              <a:rPr lang="en-US" b="1" dirty="0">
                <a:solidFill>
                  <a:srgbClr val="222222"/>
                </a:solidFill>
                <a:latin typeface="Rubik"/>
              </a:rPr>
              <a:t>Utility of Money is </a:t>
            </a:r>
            <a:r>
              <a:rPr lang="en-US" b="1" dirty="0" smtClean="0">
                <a:solidFill>
                  <a:srgbClr val="222222"/>
                </a:solidFill>
                <a:latin typeface="Rubik"/>
              </a:rPr>
              <a:t>Constant</a:t>
            </a:r>
            <a:r>
              <a:rPr lang="en-US" b="1" dirty="0">
                <a:solidFill>
                  <a:srgbClr val="222222"/>
                </a:solidFill>
                <a:latin typeface="Rubik"/>
              </a:rPr>
              <a:t> </a:t>
            </a:r>
            <a:r>
              <a:rPr lang="en-US" b="1" dirty="0" smtClean="0">
                <a:solidFill>
                  <a:srgbClr val="222222"/>
                </a:solidFill>
                <a:latin typeface="Rubik"/>
              </a:rPr>
              <a:t>  vi)  Utility </a:t>
            </a:r>
            <a:r>
              <a:rPr lang="en-US" b="1" dirty="0">
                <a:solidFill>
                  <a:srgbClr val="222222"/>
                </a:solidFill>
                <a:latin typeface="Rubik"/>
              </a:rPr>
              <a:t>is Additive</a:t>
            </a:r>
            <a:endParaRPr lang="en-US" dirty="0"/>
          </a:p>
        </p:txBody>
      </p:sp>
    </p:spTree>
    <p:extLst>
      <p:ext uri="{BB962C8B-B14F-4D97-AF65-F5344CB8AC3E}">
        <p14:creationId xmlns:p14="http://schemas.microsoft.com/office/powerpoint/2010/main" val="421815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592"/>
            <a:ext cx="12192000" cy="6740307"/>
          </a:xfrm>
          <a:prstGeom prst="rect">
            <a:avLst/>
          </a:prstGeom>
        </p:spPr>
        <p:txBody>
          <a:bodyPr wrap="square">
            <a:spAutoFit/>
          </a:bodyPr>
          <a:lstStyle/>
          <a:p>
            <a:pPr>
              <a:lnSpc>
                <a:spcPct val="150000"/>
              </a:lnSpc>
            </a:pPr>
            <a:r>
              <a:rPr lang="en-US" dirty="0" smtClean="0">
                <a:solidFill>
                  <a:srgbClr val="222222"/>
                </a:solidFill>
                <a:latin typeface="Rubik"/>
              </a:rPr>
              <a:t>:</a:t>
            </a:r>
          </a:p>
          <a:p>
            <a:pPr>
              <a:lnSpc>
                <a:spcPct val="150000"/>
              </a:lnSpc>
              <a:buFont typeface="+mj-lt"/>
              <a:buAutoNum type="arabicPeriod"/>
            </a:pPr>
            <a:r>
              <a:rPr lang="en-US" b="1" dirty="0" smtClean="0">
                <a:solidFill>
                  <a:srgbClr val="222222"/>
                </a:solidFill>
              </a:rPr>
              <a:t>Rationality: </a:t>
            </a:r>
            <a:r>
              <a:rPr lang="en-US" dirty="0" smtClean="0">
                <a:solidFill>
                  <a:srgbClr val="222222"/>
                </a:solidFill>
              </a:rPr>
              <a:t>It is assumed that the consumers are rational, and they satisfy their wants in the order of their preference. This means they will purchase those commodities first which yields the highest utility and then the second highest and so on.</a:t>
            </a:r>
          </a:p>
          <a:p>
            <a:pPr>
              <a:lnSpc>
                <a:spcPct val="150000"/>
              </a:lnSpc>
              <a:buFont typeface="+mj-lt"/>
              <a:buAutoNum type="arabicPeriod"/>
            </a:pPr>
            <a:r>
              <a:rPr lang="en-US" b="1" dirty="0" smtClean="0">
                <a:solidFill>
                  <a:srgbClr val="222222"/>
                </a:solidFill>
              </a:rPr>
              <a:t>Limited </a:t>
            </a:r>
            <a:r>
              <a:rPr lang="en-US" b="1" dirty="0">
                <a:solidFill>
                  <a:srgbClr val="222222"/>
                </a:solidFill>
              </a:rPr>
              <a:t>Resources (Money):</a:t>
            </a:r>
            <a:r>
              <a:rPr lang="en-US" dirty="0">
                <a:solidFill>
                  <a:srgbClr val="222222"/>
                </a:solidFill>
              </a:rPr>
              <a:t> The consumer has limited money to spend on the purchase of goods and services and thus this makes the consumer buy those commodities first which is a necessity.</a:t>
            </a:r>
          </a:p>
          <a:p>
            <a:pPr>
              <a:lnSpc>
                <a:spcPct val="150000"/>
              </a:lnSpc>
              <a:buFont typeface="+mj-lt"/>
              <a:buAutoNum type="arabicPeriod"/>
            </a:pPr>
            <a:r>
              <a:rPr lang="en-US" b="1" dirty="0">
                <a:solidFill>
                  <a:srgbClr val="222222"/>
                </a:solidFill>
              </a:rPr>
              <a:t>Maximize Satisfaction:</a:t>
            </a:r>
            <a:r>
              <a:rPr lang="en-US" dirty="0">
                <a:solidFill>
                  <a:srgbClr val="222222"/>
                </a:solidFill>
              </a:rPr>
              <a:t> Every consumer aims at maximizing his/her satisfaction for the amount of money he/she spends on the goods and services.</a:t>
            </a:r>
          </a:p>
          <a:p>
            <a:pPr>
              <a:lnSpc>
                <a:spcPct val="150000"/>
              </a:lnSpc>
              <a:buFont typeface="+mj-lt"/>
              <a:buAutoNum type="arabicPeriod"/>
            </a:pPr>
            <a:r>
              <a:rPr lang="en-US" b="1" dirty="0">
                <a:solidFill>
                  <a:srgbClr val="222222"/>
                </a:solidFill>
              </a:rPr>
              <a:t>Utility is cardinally Measurable: </a:t>
            </a:r>
            <a:r>
              <a:rPr lang="en-US" dirty="0">
                <a:solidFill>
                  <a:srgbClr val="222222"/>
                </a:solidFill>
              </a:rPr>
              <a:t>It is assumed that the utility is measurable, and the utility derived from one unit of the commodity is equal to the amount of money, which a consumer is ready to pay for it, i.e. </a:t>
            </a:r>
            <a:r>
              <a:rPr lang="en-US" b="1" dirty="0">
                <a:solidFill>
                  <a:srgbClr val="222222"/>
                </a:solidFill>
              </a:rPr>
              <a:t>1 </a:t>
            </a:r>
            <a:r>
              <a:rPr lang="en-US" b="1" dirty="0" err="1">
                <a:solidFill>
                  <a:srgbClr val="222222"/>
                </a:solidFill>
              </a:rPr>
              <a:t>Util</a:t>
            </a:r>
            <a:r>
              <a:rPr lang="en-US" b="1" dirty="0">
                <a:solidFill>
                  <a:srgbClr val="222222"/>
                </a:solidFill>
              </a:rPr>
              <a:t> = 1 unit of money.</a:t>
            </a:r>
            <a:endParaRPr lang="en-US" dirty="0">
              <a:solidFill>
                <a:srgbClr val="222222"/>
              </a:solidFill>
            </a:endParaRPr>
          </a:p>
          <a:p>
            <a:pPr>
              <a:lnSpc>
                <a:spcPct val="150000"/>
              </a:lnSpc>
              <a:buFont typeface="+mj-lt"/>
              <a:buAutoNum type="arabicPeriod"/>
            </a:pPr>
            <a:r>
              <a:rPr lang="en-US" b="1" dirty="0">
                <a:solidFill>
                  <a:srgbClr val="222222"/>
                </a:solidFill>
              </a:rPr>
              <a:t>Diminishing Marginal Utility: </a:t>
            </a:r>
            <a:r>
              <a:rPr lang="en-US" dirty="0">
                <a:solidFill>
                  <a:srgbClr val="222222"/>
                </a:solidFill>
              </a:rPr>
              <a:t>This means, with the increased consumption of a commodity, the utility derived from each successive unit goes on diminishing. This law holds true for the theory of consumer behavior.</a:t>
            </a:r>
          </a:p>
          <a:p>
            <a:pPr>
              <a:lnSpc>
                <a:spcPct val="150000"/>
              </a:lnSpc>
              <a:buFont typeface="+mj-lt"/>
              <a:buAutoNum type="arabicPeriod"/>
            </a:pPr>
            <a:r>
              <a:rPr lang="en-US" b="1" dirty="0">
                <a:solidFill>
                  <a:srgbClr val="222222"/>
                </a:solidFill>
              </a:rPr>
              <a:t>Marginal Utility of Money is Constant:</a:t>
            </a:r>
            <a:r>
              <a:rPr lang="en-US" dirty="0">
                <a:solidFill>
                  <a:srgbClr val="222222"/>
                </a:solidFill>
              </a:rPr>
              <a:t> It is assumed that the marginal utility of money remains constant irrespective of the level of a consumer’s income.</a:t>
            </a:r>
          </a:p>
          <a:p>
            <a:pPr>
              <a:lnSpc>
                <a:spcPct val="150000"/>
              </a:lnSpc>
              <a:buFont typeface="+mj-lt"/>
              <a:buAutoNum type="arabicPeriod"/>
            </a:pPr>
            <a:r>
              <a:rPr lang="en-US" b="1" dirty="0">
                <a:solidFill>
                  <a:srgbClr val="222222"/>
                </a:solidFill>
              </a:rPr>
              <a:t>Utility is Additive:</a:t>
            </a:r>
            <a:r>
              <a:rPr lang="en-US" dirty="0">
                <a:solidFill>
                  <a:srgbClr val="222222"/>
                </a:solidFill>
              </a:rPr>
              <a:t> The cardinalists believe that not only the utility is measurable but also the utility derived from the consumption of different commodities are added up to realize the total utility</a:t>
            </a:r>
            <a:r>
              <a:rPr lang="en-US" dirty="0" smtClean="0">
                <a:solidFill>
                  <a:srgbClr val="222222"/>
                </a:solidFill>
              </a:rPr>
              <a:t>.</a:t>
            </a:r>
            <a:r>
              <a:rPr lang="en-US" b="1" u="sng" dirty="0" smtClean="0"/>
              <a:t> </a:t>
            </a:r>
            <a:endParaRPr lang="en-US" b="1" u="sng" dirty="0"/>
          </a:p>
          <a:p>
            <a:pPr>
              <a:lnSpc>
                <a:spcPct val="150000"/>
              </a:lnSpc>
              <a:buFont typeface="+mj-lt"/>
              <a:buAutoNum type="arabicPeriod"/>
            </a:pPr>
            <a:endParaRPr lang="en-US" b="0" i="0" dirty="0">
              <a:solidFill>
                <a:srgbClr val="222222"/>
              </a:solidFill>
              <a:effectLst/>
            </a:endParaRPr>
          </a:p>
        </p:txBody>
      </p:sp>
    </p:spTree>
    <p:extLst>
      <p:ext uri="{BB962C8B-B14F-4D97-AF65-F5344CB8AC3E}">
        <p14:creationId xmlns:p14="http://schemas.microsoft.com/office/powerpoint/2010/main" val="125575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133"/>
            <a:ext cx="12192000" cy="7112845"/>
          </a:xfrm>
          <a:prstGeom prst="rect">
            <a:avLst/>
          </a:prstGeom>
        </p:spPr>
        <p:txBody>
          <a:bodyPr wrap="square">
            <a:spAutoFit/>
          </a:bodyPr>
          <a:lstStyle/>
          <a:p>
            <a:pPr>
              <a:lnSpc>
                <a:spcPct val="150000"/>
              </a:lnSpc>
            </a:pPr>
            <a:r>
              <a:rPr lang="en-US" b="1" u="sng" dirty="0"/>
              <a:t>Measures of Utility </a:t>
            </a:r>
            <a:endParaRPr lang="en-US" b="1" u="sng" dirty="0" smtClean="0"/>
          </a:p>
          <a:p>
            <a:pPr>
              <a:lnSpc>
                <a:spcPct val="150000"/>
              </a:lnSpc>
            </a:pPr>
            <a:r>
              <a:rPr lang="en-US" b="1" dirty="0" smtClean="0"/>
              <a:t>Total Utility</a:t>
            </a:r>
            <a:r>
              <a:rPr lang="en-US" dirty="0" smtClean="0"/>
              <a:t>: Total </a:t>
            </a:r>
            <a:r>
              <a:rPr lang="en-US" dirty="0"/>
              <a:t>utility of a fixed quantity of a commodity (TU) is the total satisfaction derived from consuming the given amount of some commodity x. More of commodity x provides more satisfaction to the consumer. TU depends on the quantity of the commodity consumed. Therefore, </a:t>
            </a:r>
            <a:r>
              <a:rPr lang="en-US" dirty="0" err="1"/>
              <a:t>TUn</a:t>
            </a:r>
            <a:r>
              <a:rPr lang="en-US" dirty="0"/>
              <a:t> refers to total utility derived from consuming n units of a commodity x</a:t>
            </a:r>
            <a:r>
              <a:rPr lang="en-US" dirty="0" smtClean="0"/>
              <a:t>.</a:t>
            </a:r>
          </a:p>
          <a:p>
            <a:pPr>
              <a:lnSpc>
                <a:spcPct val="150000"/>
              </a:lnSpc>
            </a:pPr>
            <a:r>
              <a:rPr lang="en-US" b="1" dirty="0" smtClean="0"/>
              <a:t> </a:t>
            </a:r>
            <a:r>
              <a:rPr lang="en-US" b="1" dirty="0"/>
              <a:t>Marginal </a:t>
            </a:r>
            <a:r>
              <a:rPr lang="en-US" b="1" dirty="0" smtClean="0"/>
              <a:t>Utility:-</a:t>
            </a:r>
            <a:r>
              <a:rPr lang="en-US" dirty="0" smtClean="0"/>
              <a:t>Marginal </a:t>
            </a:r>
            <a:r>
              <a:rPr lang="en-US" dirty="0"/>
              <a:t>utility (MU) is the change in total utility due to consumption of one additional unit of a commodity. For example, suppose 4 bananas give us 28 units of total utility and 5 bananas give us 30 units of total utility. Clearly, consumption of the 5th banana has caused total utility to increase by 2 units (30 units minus 28 units). Therefore, marginal utility of the 5th banana is 2 units. MU5 = TU5 – TU4 = 30 – 28 = 2 In general, </a:t>
            </a:r>
            <a:r>
              <a:rPr lang="en-US" dirty="0" err="1"/>
              <a:t>MUn</a:t>
            </a:r>
            <a:r>
              <a:rPr lang="en-US" dirty="0"/>
              <a:t> = </a:t>
            </a:r>
            <a:r>
              <a:rPr lang="en-US" dirty="0" err="1"/>
              <a:t>TUn</a:t>
            </a:r>
            <a:r>
              <a:rPr lang="en-US" dirty="0"/>
              <a:t> – TUn-1, </a:t>
            </a:r>
            <a:r>
              <a:rPr lang="en-US" dirty="0" smtClean="0"/>
              <a:t>Table  and Figure show an imaginary example of the values of marginal and total utility derived from consumption of various amounts of a commodity. Usually, it is seen that the marginal utility diminishes with increase in consumption of the commodity. This happens because having obtained some amount of the commodity, the desire of the consumer to have still more of it becomes weaker.</a:t>
            </a:r>
            <a:r>
              <a:rPr lang="en-US" dirty="0"/>
              <a:t> </a:t>
            </a:r>
            <a:endParaRPr lang="en-US" dirty="0" smtClean="0"/>
          </a:p>
          <a:p>
            <a:pPr>
              <a:lnSpc>
                <a:spcPct val="150000"/>
              </a:lnSpc>
            </a:pPr>
            <a:r>
              <a:rPr lang="en-US" b="1" u="sng" dirty="0"/>
              <a:t>Law of Diminishing Marginal Utility </a:t>
            </a:r>
          </a:p>
          <a:p>
            <a:pPr>
              <a:lnSpc>
                <a:spcPct val="150000"/>
              </a:lnSpc>
            </a:pPr>
            <a:r>
              <a:rPr lang="en-US" dirty="0" smtClean="0"/>
              <a:t>Law </a:t>
            </a:r>
            <a:r>
              <a:rPr lang="en-US" dirty="0"/>
              <a:t>of Diminishing Marginal Utility  states that marginal utility from consuming each additional unit of a commodity declines as its consumption increases, while keeping consumption of other commodities constant</a:t>
            </a:r>
            <a:r>
              <a:rPr lang="en-US" dirty="0" smtClean="0"/>
              <a:t>. In given Figure and table  </a:t>
            </a:r>
            <a:r>
              <a:rPr lang="en-US" dirty="0"/>
              <a:t>MU becomes zero at a level when TU remains constant. In the example, TU does not change at 6th unit of consumption and therefore MU6 = 0. Thereafter, TU starts falling and MU becomes negative</a:t>
            </a:r>
            <a:r>
              <a:rPr lang="en-US" dirty="0" smtClean="0"/>
              <a:t>. </a:t>
            </a:r>
            <a:endParaRPr lang="en-US" dirty="0"/>
          </a:p>
          <a:p>
            <a:pPr>
              <a:lnSpc>
                <a:spcPct val="150000"/>
              </a:lnSpc>
            </a:pPr>
            <a:endParaRPr lang="en-US" dirty="0"/>
          </a:p>
        </p:txBody>
      </p:sp>
    </p:spTree>
    <p:extLst>
      <p:ext uri="{BB962C8B-B14F-4D97-AF65-F5344CB8AC3E}">
        <p14:creationId xmlns:p14="http://schemas.microsoft.com/office/powerpoint/2010/main" val="281036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364" y="163772"/>
            <a:ext cx="10918209" cy="723335"/>
          </a:xfrm>
        </p:spPr>
        <p:txBody>
          <a:bodyPr>
            <a:normAutofit fontScale="90000"/>
          </a:bodyPr>
          <a:lstStyle/>
          <a:p>
            <a:r>
              <a:rPr lang="en-US" b="1" u="sng" dirty="0"/>
              <a:t>Law of Diminishing </a:t>
            </a:r>
            <a:r>
              <a:rPr lang="en-US" b="1" u="sng" dirty="0" smtClean="0"/>
              <a:t>Marginal </a:t>
            </a:r>
            <a:r>
              <a:rPr lang="en-US" b="1" u="sng" dirty="0"/>
              <a:t>Utility </a:t>
            </a:r>
            <a:br>
              <a:rPr lang="en-US" b="1" u="sng" dirty="0"/>
            </a:br>
            <a:endParaRPr lang="en-US" dirty="0"/>
          </a:p>
        </p:txBody>
      </p:sp>
      <p:graphicFrame>
        <p:nvGraphicFramePr>
          <p:cNvPr id="5" name="Content Placeholder 4"/>
          <p:cNvGraphicFramePr>
            <a:graphicFrameLocks noGrp="1"/>
          </p:cNvGraphicFramePr>
          <p:nvPr>
            <p:ph sz="half" idx="1"/>
            <p:extLst/>
          </p:nvPr>
        </p:nvGraphicFramePr>
        <p:xfrm>
          <a:off x="87573" y="2060814"/>
          <a:ext cx="6361563" cy="4062819"/>
        </p:xfrm>
        <a:graphic>
          <a:graphicData uri="http://schemas.openxmlformats.org/drawingml/2006/table">
            <a:tbl>
              <a:tblPr/>
              <a:tblGrid>
                <a:gridCol w="1117324">
                  <a:extLst>
                    <a:ext uri="{9D8B030D-6E8A-4147-A177-3AD203B41FA5}">
                      <a16:colId xmlns="" xmlns:a16="http://schemas.microsoft.com/office/drawing/2014/main" val="20000"/>
                    </a:ext>
                  </a:extLst>
                </a:gridCol>
                <a:gridCol w="3688864">
                  <a:extLst>
                    <a:ext uri="{9D8B030D-6E8A-4147-A177-3AD203B41FA5}">
                      <a16:colId xmlns="" xmlns:a16="http://schemas.microsoft.com/office/drawing/2014/main" val="20001"/>
                    </a:ext>
                  </a:extLst>
                </a:gridCol>
                <a:gridCol w="1555375">
                  <a:extLst>
                    <a:ext uri="{9D8B030D-6E8A-4147-A177-3AD203B41FA5}">
                      <a16:colId xmlns="" xmlns:a16="http://schemas.microsoft.com/office/drawing/2014/main" val="20002"/>
                    </a:ext>
                  </a:extLst>
                </a:gridCol>
              </a:tblGrid>
              <a:tr h="490635">
                <a:tc>
                  <a:txBody>
                    <a:bodyPr/>
                    <a:lstStyle/>
                    <a:p>
                      <a:pPr algn="ctr"/>
                      <a:r>
                        <a:rPr lang="en-US" sz="2000" b="1" dirty="0" smtClean="0">
                          <a:solidFill>
                            <a:srgbClr val="333333"/>
                          </a:solidFill>
                          <a:effectLst/>
                          <a:latin typeface="Arial" panose="020B0604020202020204" pitchFamily="34" charset="0"/>
                        </a:rPr>
                        <a:t>Quantity</a:t>
                      </a:r>
                      <a:endParaRPr lang="en-US" sz="2000" dirty="0">
                        <a:solidFill>
                          <a:srgbClr val="333333"/>
                        </a:solidFill>
                        <a:effectLst/>
                        <a:latin typeface="Arial" panose="020B0604020202020204" pitchFamily="34" charset="0"/>
                      </a:endParaRPr>
                    </a:p>
                  </a:txBody>
                  <a:tcPr marL="9387" marR="9387" marT="9387" marB="9387" anchor="ctr">
                    <a:lnL>
                      <a:noFill/>
                    </a:lnL>
                    <a:lnR>
                      <a:noFill/>
                    </a:lnR>
                    <a:lnT>
                      <a:noFill/>
                    </a:lnT>
                    <a:lnB>
                      <a:noFill/>
                    </a:lnB>
                    <a:solidFill>
                      <a:srgbClr val="FFFFFF"/>
                    </a:solidFill>
                  </a:tcPr>
                </a:tc>
                <a:tc>
                  <a:txBody>
                    <a:bodyPr/>
                    <a:lstStyle/>
                    <a:p>
                      <a:pPr algn="ctr"/>
                      <a:r>
                        <a:rPr lang="en-US" sz="2000" b="1" dirty="0">
                          <a:solidFill>
                            <a:srgbClr val="333333"/>
                          </a:solidFill>
                          <a:effectLst/>
                          <a:latin typeface="Arial" panose="020B0604020202020204" pitchFamily="34" charset="0"/>
                        </a:rPr>
                        <a:t>Total </a:t>
                      </a:r>
                      <a:r>
                        <a:rPr lang="en-US" sz="2000" b="1" dirty="0" smtClean="0">
                          <a:solidFill>
                            <a:srgbClr val="333333"/>
                          </a:solidFill>
                          <a:effectLst/>
                          <a:latin typeface="Arial" panose="020B0604020202020204" pitchFamily="34" charset="0"/>
                        </a:rPr>
                        <a:t>Utility</a:t>
                      </a:r>
                      <a:endParaRPr lang="en-US" sz="2000" dirty="0">
                        <a:solidFill>
                          <a:srgbClr val="333333"/>
                        </a:solidFill>
                        <a:effectLst/>
                        <a:latin typeface="Arial" panose="020B0604020202020204" pitchFamily="34" charset="0"/>
                      </a:endParaRPr>
                    </a:p>
                  </a:txBody>
                  <a:tcPr marL="9387" marR="9387" marT="9387" marB="9387" anchor="ctr">
                    <a:lnL>
                      <a:noFill/>
                    </a:lnL>
                    <a:lnR>
                      <a:noFill/>
                    </a:lnR>
                    <a:lnT>
                      <a:noFill/>
                    </a:lnT>
                    <a:lnB>
                      <a:noFill/>
                    </a:lnB>
                    <a:solidFill>
                      <a:srgbClr val="FFFFFF"/>
                    </a:solidFill>
                  </a:tcPr>
                </a:tc>
                <a:tc>
                  <a:txBody>
                    <a:bodyPr/>
                    <a:lstStyle/>
                    <a:p>
                      <a:pPr algn="ctr"/>
                      <a:r>
                        <a:rPr lang="en-US" sz="2000" b="1" dirty="0" smtClean="0">
                          <a:solidFill>
                            <a:srgbClr val="333333"/>
                          </a:solidFill>
                          <a:effectLst/>
                          <a:latin typeface="Arial" panose="020B0604020202020204" pitchFamily="34" charset="0"/>
                        </a:rPr>
                        <a:t>Marginal Utility</a:t>
                      </a:r>
                      <a:endParaRPr lang="en-US" sz="2000" dirty="0">
                        <a:solidFill>
                          <a:srgbClr val="333333"/>
                        </a:solidFill>
                        <a:effectLst/>
                        <a:latin typeface="Arial" panose="020B0604020202020204" pitchFamily="34" charset="0"/>
                      </a:endParaRP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490635">
                <a:tc>
                  <a:txBody>
                    <a:bodyPr/>
                    <a:lstStyle/>
                    <a:p>
                      <a:pPr algn="ctr"/>
                      <a:r>
                        <a:rPr lang="en-US" sz="2000" dirty="0">
                          <a:solidFill>
                            <a:srgbClr val="333333"/>
                          </a:solidFill>
                          <a:effectLst/>
                          <a:latin typeface="Arial" panose="020B0604020202020204" pitchFamily="34" charset="0"/>
                        </a:rPr>
                        <a:t>1</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10</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10</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490635">
                <a:tc>
                  <a:txBody>
                    <a:bodyPr/>
                    <a:lstStyle/>
                    <a:p>
                      <a:pPr algn="ctr"/>
                      <a:r>
                        <a:rPr lang="en-US" sz="2000">
                          <a:solidFill>
                            <a:srgbClr val="333333"/>
                          </a:solidFill>
                          <a:effectLst/>
                          <a:latin typeface="Arial" panose="020B0604020202020204" pitchFamily="34" charset="0"/>
                        </a:rPr>
                        <a:t>2</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18</a:t>
                      </a:r>
                    </a:p>
                  </a:txBody>
                  <a:tcPr marL="9387" marR="9387" marT="9387" marB="9387" anchor="ctr">
                    <a:lnL>
                      <a:noFill/>
                    </a:lnL>
                    <a:lnR>
                      <a:noFill/>
                    </a:lnR>
                    <a:lnT>
                      <a:noFill/>
                    </a:lnT>
                    <a:lnB>
                      <a:noFill/>
                    </a:lnB>
                    <a:solidFill>
                      <a:srgbClr val="FFFFFF"/>
                    </a:solidFill>
                  </a:tcPr>
                </a:tc>
                <a:tc>
                  <a:txBody>
                    <a:bodyPr/>
                    <a:lstStyle/>
                    <a:p>
                      <a:pPr algn="ctr"/>
                      <a:r>
                        <a:rPr lang="en-US" sz="2000">
                          <a:solidFill>
                            <a:srgbClr val="333333"/>
                          </a:solidFill>
                          <a:effectLst/>
                          <a:latin typeface="Arial" panose="020B0604020202020204" pitchFamily="34" charset="0"/>
                        </a:rPr>
                        <a:t>8</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490635">
                <a:tc>
                  <a:txBody>
                    <a:bodyPr/>
                    <a:lstStyle/>
                    <a:p>
                      <a:pPr algn="ctr"/>
                      <a:r>
                        <a:rPr lang="en-US" sz="2000">
                          <a:solidFill>
                            <a:srgbClr val="333333"/>
                          </a:solidFill>
                          <a:effectLst/>
                          <a:latin typeface="Arial" panose="020B0604020202020204" pitchFamily="34" charset="0"/>
                        </a:rPr>
                        <a:t>3</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24</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6</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490635">
                <a:tc>
                  <a:txBody>
                    <a:bodyPr/>
                    <a:lstStyle/>
                    <a:p>
                      <a:pPr algn="ctr"/>
                      <a:r>
                        <a:rPr lang="en-US" sz="2000">
                          <a:solidFill>
                            <a:srgbClr val="333333"/>
                          </a:solidFill>
                          <a:effectLst/>
                          <a:latin typeface="Arial" panose="020B0604020202020204" pitchFamily="34" charset="0"/>
                        </a:rPr>
                        <a:t>4</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28</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4</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490635">
                <a:tc>
                  <a:txBody>
                    <a:bodyPr/>
                    <a:lstStyle/>
                    <a:p>
                      <a:pPr algn="ctr"/>
                      <a:r>
                        <a:rPr lang="en-US" sz="2000">
                          <a:solidFill>
                            <a:srgbClr val="333333"/>
                          </a:solidFill>
                          <a:effectLst/>
                          <a:latin typeface="Arial" panose="020B0604020202020204" pitchFamily="34" charset="0"/>
                        </a:rPr>
                        <a:t>5</a:t>
                      </a:r>
                    </a:p>
                  </a:txBody>
                  <a:tcPr marL="9387" marR="9387" marT="9387" marB="9387" anchor="ctr">
                    <a:lnL>
                      <a:noFill/>
                    </a:lnL>
                    <a:lnR>
                      <a:noFill/>
                    </a:lnR>
                    <a:lnT>
                      <a:noFill/>
                    </a:lnT>
                    <a:lnB>
                      <a:noFill/>
                    </a:lnB>
                    <a:solidFill>
                      <a:srgbClr val="FFFFFF"/>
                    </a:solidFill>
                  </a:tcPr>
                </a:tc>
                <a:tc>
                  <a:txBody>
                    <a:bodyPr/>
                    <a:lstStyle/>
                    <a:p>
                      <a:pPr algn="ctr"/>
                      <a:r>
                        <a:rPr lang="en-US" sz="2000">
                          <a:solidFill>
                            <a:srgbClr val="333333"/>
                          </a:solidFill>
                          <a:effectLst/>
                          <a:latin typeface="Arial" panose="020B0604020202020204" pitchFamily="34" charset="0"/>
                        </a:rPr>
                        <a:t>30</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2</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490635">
                <a:tc>
                  <a:txBody>
                    <a:bodyPr/>
                    <a:lstStyle/>
                    <a:p>
                      <a:pPr algn="ctr"/>
                      <a:r>
                        <a:rPr lang="en-US" sz="2000">
                          <a:solidFill>
                            <a:srgbClr val="333333"/>
                          </a:solidFill>
                          <a:effectLst/>
                          <a:latin typeface="Arial" panose="020B0604020202020204" pitchFamily="34" charset="0"/>
                        </a:rPr>
                        <a:t>6</a:t>
                      </a:r>
                    </a:p>
                  </a:txBody>
                  <a:tcPr marL="9387" marR="9387" marT="9387" marB="9387" anchor="ctr">
                    <a:lnL>
                      <a:noFill/>
                    </a:lnL>
                    <a:lnR>
                      <a:noFill/>
                    </a:lnR>
                    <a:lnT>
                      <a:noFill/>
                    </a:lnT>
                    <a:lnB>
                      <a:noFill/>
                    </a:lnB>
                    <a:solidFill>
                      <a:srgbClr val="FFFFFF"/>
                    </a:solidFill>
                  </a:tcPr>
                </a:tc>
                <a:tc>
                  <a:txBody>
                    <a:bodyPr/>
                    <a:lstStyle/>
                    <a:p>
                      <a:pPr algn="ctr"/>
                      <a:r>
                        <a:rPr lang="en-US" sz="2000">
                          <a:solidFill>
                            <a:srgbClr val="333333"/>
                          </a:solidFill>
                          <a:effectLst/>
                          <a:latin typeface="Arial" panose="020B0604020202020204" pitchFamily="34" charset="0"/>
                        </a:rPr>
                        <a:t>30</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0</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490635">
                <a:tc>
                  <a:txBody>
                    <a:bodyPr/>
                    <a:lstStyle/>
                    <a:p>
                      <a:pPr algn="ctr"/>
                      <a:r>
                        <a:rPr lang="en-US" sz="2000">
                          <a:solidFill>
                            <a:srgbClr val="333333"/>
                          </a:solidFill>
                          <a:effectLst/>
                          <a:latin typeface="Arial" panose="020B0604020202020204" pitchFamily="34" charset="0"/>
                        </a:rPr>
                        <a:t>7</a:t>
                      </a:r>
                    </a:p>
                  </a:txBody>
                  <a:tcPr marL="9387" marR="9387" marT="9387" marB="9387" anchor="ctr">
                    <a:lnL>
                      <a:noFill/>
                    </a:lnL>
                    <a:lnR>
                      <a:noFill/>
                    </a:lnR>
                    <a:lnT>
                      <a:noFill/>
                    </a:lnT>
                    <a:lnB>
                      <a:noFill/>
                    </a:lnB>
                    <a:solidFill>
                      <a:srgbClr val="FFFFFF"/>
                    </a:solidFill>
                  </a:tcPr>
                </a:tc>
                <a:tc>
                  <a:txBody>
                    <a:bodyPr/>
                    <a:lstStyle/>
                    <a:p>
                      <a:pPr algn="ctr"/>
                      <a:r>
                        <a:rPr lang="en-US" sz="2000">
                          <a:solidFill>
                            <a:srgbClr val="333333"/>
                          </a:solidFill>
                          <a:effectLst/>
                          <a:latin typeface="Arial" panose="020B0604020202020204" pitchFamily="34" charset="0"/>
                        </a:rPr>
                        <a:t>28</a:t>
                      </a:r>
                    </a:p>
                  </a:txBody>
                  <a:tcPr marL="9387" marR="9387" marT="9387" marB="9387" anchor="ctr">
                    <a:lnL>
                      <a:noFill/>
                    </a:lnL>
                    <a:lnR>
                      <a:noFill/>
                    </a:lnR>
                    <a:lnT>
                      <a:noFill/>
                    </a:lnT>
                    <a:lnB>
                      <a:noFill/>
                    </a:lnB>
                    <a:solidFill>
                      <a:srgbClr val="FFFFFF"/>
                    </a:solidFill>
                  </a:tcPr>
                </a:tc>
                <a:tc>
                  <a:txBody>
                    <a:bodyPr/>
                    <a:lstStyle/>
                    <a:p>
                      <a:pPr algn="ctr"/>
                      <a:r>
                        <a:rPr lang="en-US" sz="2000" dirty="0">
                          <a:solidFill>
                            <a:srgbClr val="333333"/>
                          </a:solidFill>
                          <a:effectLst/>
                          <a:latin typeface="Arial" panose="020B0604020202020204" pitchFamily="34" charset="0"/>
                        </a:rPr>
                        <a:t>-2</a:t>
                      </a:r>
                    </a:p>
                  </a:txBody>
                  <a:tcPr marL="9387" marR="9387" marT="9387" marB="9387" anchor="ctr">
                    <a:lnL>
                      <a:noFill/>
                    </a:lnL>
                    <a:lnR>
                      <a:noFill/>
                    </a:lnR>
                    <a:lnT>
                      <a:noFill/>
                    </a:lnT>
                    <a:lnB>
                      <a:noFill/>
                    </a:lnB>
                    <a:solidFill>
                      <a:srgbClr val="FFFFFF"/>
                    </a:solidFill>
                  </a:tcPr>
                </a:tc>
                <a:extLst>
                  <a:ext uri="{0D108BD9-81ED-4DB2-BD59-A6C34878D82A}">
                    <a16:rowId xmlns="" xmlns:a16="http://schemas.microsoft.com/office/drawing/2014/main" val="10007"/>
                  </a:ext>
                </a:extLst>
              </a:tr>
            </a:tbl>
          </a:graphicData>
        </a:graphic>
      </p:graphicFrame>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8929" y="1487601"/>
            <a:ext cx="5446191" cy="4906370"/>
          </a:xfrm>
        </p:spPr>
      </p:pic>
      <p:pic>
        <p:nvPicPr>
          <p:cNvPr id="7" name="Picture 3" descr="F:\Desktop\LDMU3.jpg"/>
          <p:cNvPicPr>
            <a:picLocks noChangeAspect="1" noChangeArrowheads="1"/>
          </p:cNvPicPr>
          <p:nvPr/>
        </p:nvPicPr>
        <p:blipFill>
          <a:blip r:embed="rId3" cstate="print"/>
          <a:srcRect/>
          <a:stretch>
            <a:fillRect/>
          </a:stretch>
        </p:blipFill>
        <p:spPr bwMode="auto">
          <a:xfrm>
            <a:off x="0" y="51748"/>
            <a:ext cx="11915816" cy="6819900"/>
          </a:xfrm>
          <a:prstGeom prst="rect">
            <a:avLst/>
          </a:prstGeom>
          <a:noFill/>
        </p:spPr>
      </p:pic>
    </p:spTree>
    <p:extLst>
      <p:ext uri="{BB962C8B-B14F-4D97-AF65-F5344CB8AC3E}">
        <p14:creationId xmlns:p14="http://schemas.microsoft.com/office/powerpoint/2010/main" val="3623012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6036"/>
            <a:ext cx="3807725" cy="45719"/>
          </a:xfrm>
        </p:spPr>
        <p:txBody>
          <a:bodyPr>
            <a:normAutofit fontScale="90000"/>
          </a:bodyPr>
          <a:lstStyle/>
          <a:p>
            <a:r>
              <a:rPr lang="en-US" dirty="0" smtClean="0"/>
              <a:t>Background</a:t>
            </a:r>
            <a:br>
              <a:rPr lang="en-US" dirty="0" smtClean="0"/>
            </a:br>
            <a:endParaRPr lang="en-US" dirty="0"/>
          </a:p>
        </p:txBody>
      </p:sp>
      <p:sp>
        <p:nvSpPr>
          <p:cNvPr id="3" name="Content Placeholder 2"/>
          <p:cNvSpPr>
            <a:spLocks noGrp="1"/>
          </p:cNvSpPr>
          <p:nvPr>
            <p:ph sz="half" idx="1"/>
          </p:nvPr>
        </p:nvSpPr>
        <p:spPr>
          <a:xfrm>
            <a:off x="95534" y="741754"/>
            <a:ext cx="5936776" cy="6116245"/>
          </a:xfrm>
        </p:spPr>
        <p:txBody>
          <a:bodyPr>
            <a:normAutofit fontScale="77500" lnSpcReduction="20000"/>
          </a:bodyPr>
          <a:lstStyle/>
          <a:p>
            <a:pPr marL="0" indent="0">
              <a:lnSpc>
                <a:spcPct val="170000"/>
              </a:lnSpc>
              <a:buNone/>
            </a:pPr>
            <a:r>
              <a:rPr lang="en-US" dirty="0" smtClean="0"/>
              <a:t>Economic Thinking </a:t>
            </a:r>
            <a:br>
              <a:rPr lang="en-US" dirty="0" smtClean="0"/>
            </a:br>
            <a:r>
              <a:rPr lang="en-US" dirty="0" err="1" smtClean="0"/>
              <a:t>i</a:t>
            </a:r>
            <a:r>
              <a:rPr lang="en-US" dirty="0" smtClean="0"/>
              <a:t>) Ancient economic thoughts (2500 BC to 475 AD)</a:t>
            </a:r>
            <a:br>
              <a:rPr lang="en-US" dirty="0" smtClean="0"/>
            </a:br>
            <a:r>
              <a:rPr lang="en-US" dirty="0" smtClean="0"/>
              <a:t> - Hebrews, Greek, Roman, Hindu, Buddhist</a:t>
            </a:r>
            <a:br>
              <a:rPr lang="en-US" dirty="0" smtClean="0"/>
            </a:br>
            <a:r>
              <a:rPr lang="en-US" dirty="0" smtClean="0"/>
              <a:t>ii) Medieval Economic Thoughts (476 AD to 1453 AD)</a:t>
            </a:r>
            <a:br>
              <a:rPr lang="en-US" dirty="0" smtClean="0"/>
            </a:br>
            <a:r>
              <a:rPr lang="en-US" dirty="0" smtClean="0"/>
              <a:t>iii) Mercantilism </a:t>
            </a:r>
            <a:br>
              <a:rPr lang="en-US" dirty="0" smtClean="0"/>
            </a:br>
            <a:r>
              <a:rPr lang="en-US" dirty="0" smtClean="0"/>
              <a:t>iv) Physiocrats</a:t>
            </a:r>
            <a:br>
              <a:rPr lang="en-US" dirty="0" smtClean="0"/>
            </a:br>
            <a:r>
              <a:rPr lang="en-US" dirty="0" smtClean="0"/>
              <a:t>v) Adam Smith, 1776 AD </a:t>
            </a:r>
            <a:br>
              <a:rPr lang="en-US" dirty="0" smtClean="0"/>
            </a:br>
            <a:r>
              <a:rPr lang="en-US" dirty="0" smtClean="0"/>
              <a:t>vi) Alfred Marshall, 1890 AD</a:t>
            </a:r>
            <a:br>
              <a:rPr lang="en-US" dirty="0" smtClean="0"/>
            </a:br>
            <a:r>
              <a:rPr lang="en-US" dirty="0" smtClean="0"/>
              <a:t>vii) Lionel Robbins, 1923 AD</a:t>
            </a:r>
            <a:endParaRPr lang="en-US" dirty="0"/>
          </a:p>
        </p:txBody>
      </p:sp>
      <p:sp>
        <p:nvSpPr>
          <p:cNvPr id="4" name="Content Placeholder 3"/>
          <p:cNvSpPr>
            <a:spLocks noGrp="1"/>
          </p:cNvSpPr>
          <p:nvPr>
            <p:ph sz="half" idx="2"/>
          </p:nvPr>
        </p:nvSpPr>
        <p:spPr>
          <a:xfrm>
            <a:off x="6172200" y="696036"/>
            <a:ext cx="6019800" cy="6161964"/>
          </a:xfrm>
        </p:spPr>
        <p:txBody>
          <a:bodyPr>
            <a:normAutofit fontScale="77500" lnSpcReduction="20000"/>
          </a:bodyPr>
          <a:lstStyle/>
          <a:p>
            <a:pPr marL="0" indent="0">
              <a:buNone/>
            </a:pPr>
            <a:r>
              <a:rPr lang="en-US" b="1" dirty="0" smtClean="0"/>
              <a:t>Adam Smith, 1776 AD</a:t>
            </a:r>
          </a:p>
          <a:p>
            <a:pPr marL="0" indent="0">
              <a:buNone/>
            </a:pPr>
            <a:r>
              <a:rPr lang="en-US" dirty="0" smtClean="0"/>
              <a:t>Book published by Adam Smith on 1776 AD titled as</a:t>
            </a:r>
            <a:br>
              <a:rPr lang="en-US" dirty="0" smtClean="0"/>
            </a:br>
            <a:r>
              <a:rPr lang="en-US" i="1" dirty="0" smtClean="0"/>
              <a:t> “An enquiry into the nature and causes of wealth of nation”</a:t>
            </a:r>
          </a:p>
          <a:p>
            <a:pPr marL="0" indent="0">
              <a:buNone/>
            </a:pPr>
            <a:endParaRPr lang="en-US" dirty="0" smtClean="0"/>
          </a:p>
          <a:p>
            <a:pPr marL="0" indent="0">
              <a:buNone/>
            </a:pPr>
            <a:r>
              <a:rPr lang="en-US" dirty="0" smtClean="0"/>
              <a:t>Economics is </a:t>
            </a:r>
            <a:r>
              <a:rPr lang="en-US" b="1" dirty="0" smtClean="0"/>
              <a:t>the science of wealth</a:t>
            </a:r>
            <a:r>
              <a:rPr lang="en-US" dirty="0" smtClean="0"/>
              <a:t>”  It deals with production, distribution, and consumption.</a:t>
            </a:r>
            <a:endParaRPr lang="en-US" i="1" dirty="0" smtClean="0"/>
          </a:p>
          <a:p>
            <a:pPr marL="0" indent="0">
              <a:buNone/>
            </a:pPr>
            <a:r>
              <a:rPr lang="en-US" i="1" dirty="0" smtClean="0"/>
              <a:t>      a) </a:t>
            </a:r>
            <a:r>
              <a:rPr lang="en-US" dirty="0" smtClean="0"/>
              <a:t>Political Economics </a:t>
            </a:r>
            <a:br>
              <a:rPr lang="en-US" dirty="0" smtClean="0"/>
            </a:br>
            <a:r>
              <a:rPr lang="en-US" dirty="0" smtClean="0"/>
              <a:t>       b) Laissez Faire (Free market economy)</a:t>
            </a:r>
          </a:p>
          <a:p>
            <a:pPr marL="0" indent="0">
              <a:buNone/>
            </a:pPr>
            <a:r>
              <a:rPr lang="en-US" dirty="0" smtClean="0"/>
              <a:t>   </a:t>
            </a:r>
          </a:p>
          <a:p>
            <a:pPr marL="0" indent="0">
              <a:buNone/>
            </a:pPr>
            <a:r>
              <a:rPr lang="en-US" dirty="0" smtClean="0"/>
              <a:t> Malthus   ( Theory of Population)</a:t>
            </a:r>
          </a:p>
          <a:p>
            <a:pPr marL="0" indent="0">
              <a:buNone/>
            </a:pPr>
            <a:r>
              <a:rPr lang="en-US" dirty="0" smtClean="0"/>
              <a:t>   </a:t>
            </a:r>
          </a:p>
          <a:p>
            <a:pPr marL="0" indent="0">
              <a:buNone/>
            </a:pPr>
            <a:r>
              <a:rPr lang="en-US" dirty="0" smtClean="0"/>
              <a:t> Ricardo     ( Theory of Rent)</a:t>
            </a:r>
          </a:p>
          <a:p>
            <a:endParaRPr lang="en-US" dirty="0"/>
          </a:p>
        </p:txBody>
      </p:sp>
    </p:spTree>
    <p:extLst>
      <p:ext uri="{BB962C8B-B14F-4D97-AF65-F5344CB8AC3E}">
        <p14:creationId xmlns:p14="http://schemas.microsoft.com/office/powerpoint/2010/main" val="115088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938"/>
            <a:ext cx="12192000" cy="7278916"/>
          </a:xfrm>
          <a:prstGeom prst="rect">
            <a:avLst/>
          </a:prstGeom>
        </p:spPr>
        <p:txBody>
          <a:bodyPr wrap="square">
            <a:spAutoFit/>
          </a:bodyPr>
          <a:lstStyle/>
          <a:p>
            <a:pPr>
              <a:lnSpc>
                <a:spcPct val="200000"/>
              </a:lnSpc>
              <a:buNone/>
            </a:pPr>
            <a:r>
              <a:rPr lang="en-US" sz="2000" b="1" u="sng" dirty="0"/>
              <a:t>Law of </a:t>
            </a:r>
            <a:r>
              <a:rPr lang="en-US" sz="2000" b="1" u="sng" dirty="0" err="1"/>
              <a:t>equi</a:t>
            </a:r>
            <a:r>
              <a:rPr lang="en-US" sz="2000" b="1" u="sng" dirty="0"/>
              <a:t>-marginal </a:t>
            </a:r>
            <a:r>
              <a:rPr lang="en-US" sz="2000" b="1" u="sng" dirty="0" smtClean="0"/>
              <a:t>utility</a:t>
            </a:r>
          </a:p>
          <a:p>
            <a:pPr>
              <a:lnSpc>
                <a:spcPct val="200000"/>
              </a:lnSpc>
            </a:pPr>
            <a:r>
              <a:rPr lang="en-US" sz="2000" dirty="0" smtClean="0"/>
              <a:t>The </a:t>
            </a:r>
            <a:r>
              <a:rPr lang="en-US" sz="2000" dirty="0" err="1"/>
              <a:t>equi</a:t>
            </a:r>
            <a:r>
              <a:rPr lang="en-US" sz="2000" dirty="0"/>
              <a:t>-marginal principle is based on the law of diminishing marginal utility. The </a:t>
            </a:r>
            <a:r>
              <a:rPr lang="en-US" sz="2000" dirty="0" err="1"/>
              <a:t>equi</a:t>
            </a:r>
            <a:r>
              <a:rPr lang="en-US" sz="2000" dirty="0"/>
              <a:t>-marginal principle states that a consumer will be maximizing his total utility when he allocates his fixed money income in such a way that the utility derived from the last unit of money spent on each good is equal</a:t>
            </a:r>
            <a:r>
              <a:rPr lang="en-US" sz="2000" dirty="0" smtClean="0"/>
              <a:t>.</a:t>
            </a:r>
            <a:r>
              <a:rPr lang="en-US" sz="2000" dirty="0"/>
              <a:t> </a:t>
            </a:r>
            <a:r>
              <a:rPr lang="en-US" sz="2000" dirty="0" smtClean="0"/>
              <a:t>In </a:t>
            </a:r>
            <a:r>
              <a:rPr lang="en-US" sz="2000" dirty="0"/>
              <a:t>other words, consumer is in equilibrium position when marginal utility of money expenditure on each goods is the same</a:t>
            </a:r>
            <a:r>
              <a:rPr lang="en-US" sz="2000" dirty="0" smtClean="0"/>
              <a:t>.</a:t>
            </a:r>
            <a:r>
              <a:rPr lang="en-US" sz="2000" dirty="0"/>
              <a:t> </a:t>
            </a:r>
            <a:endParaRPr lang="en-US" sz="2000" dirty="0" smtClean="0"/>
          </a:p>
          <a:p>
            <a:pPr>
              <a:lnSpc>
                <a:spcPct val="200000"/>
              </a:lnSpc>
            </a:pPr>
            <a:r>
              <a:rPr lang="en-US" sz="2000" dirty="0"/>
              <a:t> </a:t>
            </a:r>
            <a:r>
              <a:rPr lang="en-US" sz="2000" dirty="0" smtClean="0"/>
              <a:t>      Now</a:t>
            </a:r>
            <a:r>
              <a:rPr lang="en-US" sz="2000" dirty="0"/>
              <a:t>, the question is how he would allocate his money income among various goods that is to say, what would be his equilibrium position in respect of the purchases of the various goods. It may be mentioned here that consumer is assumed to be ‘rational,’ that is, he coldly and carefully and substitutes goods for one another so a s to maximize his utility or satisfaction.</a:t>
            </a:r>
          </a:p>
          <a:p>
            <a:pPr>
              <a:lnSpc>
                <a:spcPct val="200000"/>
              </a:lnSpc>
              <a:buNone/>
            </a:pPr>
            <a:r>
              <a:rPr lang="en-US" sz="2000" dirty="0" smtClean="0"/>
              <a:t>       In short, the law of </a:t>
            </a:r>
            <a:r>
              <a:rPr lang="en-US" sz="2000" dirty="0" err="1" smtClean="0"/>
              <a:t>equi</a:t>
            </a:r>
            <a:r>
              <a:rPr lang="en-US" sz="2000" dirty="0" smtClean="0"/>
              <a:t>­-marginal utility tells us the way how a consumer maximizes his total utility. </a:t>
            </a:r>
          </a:p>
          <a:p>
            <a:pPr>
              <a:lnSpc>
                <a:spcPct val="200000"/>
              </a:lnSpc>
            </a:pPr>
            <a:endParaRPr lang="en-US" sz="2000" dirty="0"/>
          </a:p>
          <a:p>
            <a:pPr>
              <a:lnSpc>
                <a:spcPct val="150000"/>
              </a:lnSpc>
            </a:pPr>
            <a:r>
              <a:rPr lang="en-US" dirty="0" smtClean="0"/>
              <a:t>.</a:t>
            </a:r>
            <a:endParaRPr lang="en-US" dirty="0"/>
          </a:p>
        </p:txBody>
      </p:sp>
    </p:spTree>
    <p:extLst>
      <p:ext uri="{BB962C8B-B14F-4D97-AF65-F5344CB8AC3E}">
        <p14:creationId xmlns:p14="http://schemas.microsoft.com/office/powerpoint/2010/main" val="342518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593"/>
            <a:ext cx="12192000" cy="7602081"/>
          </a:xfrm>
          <a:prstGeom prst="rect">
            <a:avLst/>
          </a:prstGeom>
        </p:spPr>
        <p:txBody>
          <a:bodyPr wrap="square">
            <a:spAutoFit/>
          </a:bodyPr>
          <a:lstStyle/>
          <a:p>
            <a:r>
              <a:rPr lang="en-US" sz="2000" b="1" dirty="0">
                <a:solidFill>
                  <a:srgbClr val="202124"/>
                </a:solidFill>
                <a:latin typeface="Google Sans"/>
              </a:rPr>
              <a:t>Consumer's </a:t>
            </a:r>
            <a:r>
              <a:rPr lang="en-US" sz="2000" b="1" dirty="0" smtClean="0">
                <a:solidFill>
                  <a:srgbClr val="202124"/>
                </a:solidFill>
                <a:latin typeface="Google Sans"/>
              </a:rPr>
              <a:t>Equilibrium</a:t>
            </a:r>
          </a:p>
          <a:p>
            <a:pPr>
              <a:lnSpc>
                <a:spcPct val="150000"/>
              </a:lnSpc>
              <a:buNone/>
            </a:pPr>
            <a:r>
              <a:rPr lang="en-US" sz="2000" dirty="0" smtClean="0"/>
              <a:t>                 The</a:t>
            </a:r>
            <a:r>
              <a:rPr lang="en-US" sz="2000" dirty="0"/>
              <a:t> </a:t>
            </a:r>
            <a:r>
              <a:rPr lang="en-US" sz="2000" b="1" dirty="0"/>
              <a:t>Cardinal approach to Consumer Equilibrium</a:t>
            </a:r>
            <a:r>
              <a:rPr lang="en-US" sz="2000" dirty="0"/>
              <a:t> posits that the consumer reaches his equilibrium when he derives the maximum satisfaction for given resources (money) and other conditions. A consumer is said to be highly satisfied when he allocates his expenditure in such a way that the last unit of money spent on each commodity yields the same level of utility. </a:t>
            </a:r>
            <a:r>
              <a:rPr lang="en-US" sz="2000" dirty="0" smtClean="0"/>
              <a:t>Suppose a consumer with a given amount of resources (money) consumes a single commodity, say X. For a consumer, both his income and commodity X will have respective utilities and he can either retain his income in the form of asset or can exchange it for the commodity X. If the marginal utility of commodity X (</a:t>
            </a:r>
            <a:r>
              <a:rPr lang="en-US" sz="2000" dirty="0" err="1" smtClean="0"/>
              <a:t>MU</a:t>
            </a:r>
            <a:r>
              <a:rPr lang="en-US" sz="2000" baseline="-25000" dirty="0" err="1" smtClean="0"/>
              <a:t>x</a:t>
            </a:r>
            <a:r>
              <a:rPr lang="en-US" sz="2000" dirty="0" smtClean="0"/>
              <a:t>) is greater than the marginal utility of money (Mu</a:t>
            </a:r>
            <a:r>
              <a:rPr lang="en-US" sz="2000" baseline="-25000" dirty="0" smtClean="0"/>
              <a:t>m</a:t>
            </a:r>
            <a:r>
              <a:rPr lang="en-US" sz="2000" dirty="0" smtClean="0"/>
              <a:t>), then a utility-maximizing consumer will exchange his money income for a commodity</a:t>
            </a:r>
          </a:p>
          <a:p>
            <a:pPr>
              <a:buNone/>
            </a:pPr>
            <a:r>
              <a:rPr lang="en-US" sz="2000" b="1" dirty="0" smtClean="0"/>
              <a:t>Assumptions </a:t>
            </a:r>
            <a:r>
              <a:rPr lang="en-US" sz="2000" b="1" dirty="0"/>
              <a:t>of the Law</a:t>
            </a:r>
          </a:p>
          <a:p>
            <a:pPr>
              <a:lnSpc>
                <a:spcPct val="150000"/>
              </a:lnSpc>
            </a:pPr>
            <a:r>
              <a:rPr lang="en-US" sz="2000" dirty="0" err="1"/>
              <a:t>i</a:t>
            </a:r>
            <a:r>
              <a:rPr lang="en-US" sz="2000" dirty="0"/>
              <a:t>)     A consumer has many wants.                                      v)    The consumer has a fixed income.</a:t>
            </a:r>
          </a:p>
          <a:p>
            <a:pPr>
              <a:lnSpc>
                <a:spcPct val="150000"/>
              </a:lnSpc>
            </a:pPr>
            <a:r>
              <a:rPr lang="en-US" sz="2000" dirty="0"/>
              <a:t>ii)    The utility is measurable in cardinal terms.               vi)    The marginal utility of money is constant</a:t>
            </a:r>
          </a:p>
          <a:p>
            <a:pPr>
              <a:lnSpc>
                <a:spcPct val="150000"/>
              </a:lnSpc>
            </a:pPr>
            <a:r>
              <a:rPr lang="en-US" sz="2000" dirty="0"/>
              <a:t>iii)   There are substitutes for goods                                   vii)    Consumer tries to have maximum satisfaction</a:t>
            </a:r>
          </a:p>
          <a:p>
            <a:pPr marL="514350" indent="-514350">
              <a:lnSpc>
                <a:spcPct val="150000"/>
              </a:lnSpc>
              <a:buAutoNum type="romanLcParenR" startAt="4"/>
            </a:pPr>
            <a:r>
              <a:rPr lang="en-US" sz="2000" dirty="0" smtClean="0"/>
              <a:t>Price </a:t>
            </a:r>
            <a:r>
              <a:rPr lang="en-US" sz="2000" dirty="0"/>
              <a:t>of the goods or services are Constant.              viii)    A consumer has perfect knowledge of utility and  price </a:t>
            </a:r>
            <a:r>
              <a:rPr lang="en-US" sz="2000" dirty="0" smtClean="0"/>
              <a:t>                                                                                                                                     </a:t>
            </a:r>
          </a:p>
          <a:p>
            <a:pPr marL="514350" indent="-514350">
              <a:lnSpc>
                <a:spcPct val="150000"/>
              </a:lnSpc>
              <a:buFont typeface="Arial" panose="020B0604020202020204" pitchFamily="34" charset="0"/>
              <a:buChar char="•"/>
            </a:pPr>
            <a:r>
              <a:rPr lang="en-US" sz="2000" dirty="0" smtClean="0"/>
              <a:t>                                                                                                       of </a:t>
            </a:r>
            <a:r>
              <a:rPr lang="en-US" sz="2000" dirty="0"/>
              <a:t>the goods.</a:t>
            </a:r>
          </a:p>
          <a:p>
            <a:pPr>
              <a:lnSpc>
                <a:spcPct val="200000"/>
              </a:lnSpc>
            </a:pPr>
            <a:endParaRPr lang="en-US" sz="2000" b="1" dirty="0" smtClean="0"/>
          </a:p>
          <a:p>
            <a:endParaRPr lang="en-US" dirty="0"/>
          </a:p>
        </p:txBody>
      </p:sp>
    </p:spTree>
    <p:extLst>
      <p:ext uri="{BB962C8B-B14F-4D97-AF65-F5344CB8AC3E}">
        <p14:creationId xmlns:p14="http://schemas.microsoft.com/office/powerpoint/2010/main" val="2739659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8847"/>
            <a:ext cx="12192000" cy="6093976"/>
          </a:xfrm>
          <a:prstGeom prst="rect">
            <a:avLst/>
          </a:prstGeom>
        </p:spPr>
        <p:txBody>
          <a:bodyPr wrap="square">
            <a:spAutoFit/>
          </a:bodyPr>
          <a:lstStyle/>
          <a:p>
            <a:pPr>
              <a:lnSpc>
                <a:spcPct val="150000"/>
              </a:lnSpc>
            </a:pPr>
            <a:r>
              <a:rPr lang="en-US" sz="2000" dirty="0"/>
              <a:t>. Based on the assumption, the marginal utility of a commodity is said to be declining with each successive unit and whereas the marginal utility of money remains constant, therefore the consumer will spend his money income on commodity X as long as </a:t>
            </a:r>
            <a:r>
              <a:rPr lang="en-US" sz="2000" b="1" dirty="0" err="1"/>
              <a:t>MU</a:t>
            </a:r>
            <a:r>
              <a:rPr lang="en-US" sz="2000" b="1" baseline="-25000" dirty="0" err="1"/>
              <a:t>x</a:t>
            </a:r>
            <a:r>
              <a:rPr lang="en-US" sz="2000" b="1" dirty="0"/>
              <a:t> &gt; </a:t>
            </a:r>
            <a:r>
              <a:rPr lang="en-US" sz="2000" b="1" dirty="0" err="1"/>
              <a:t>P</a:t>
            </a:r>
            <a:r>
              <a:rPr lang="en-US" sz="2000" b="1" baseline="-25000" dirty="0" err="1"/>
              <a:t>x</a:t>
            </a:r>
            <a:r>
              <a:rPr lang="en-US" sz="2000" b="1" dirty="0"/>
              <a:t>(Mu</a:t>
            </a:r>
            <a:r>
              <a:rPr lang="en-US" sz="2000" b="1" baseline="-25000" dirty="0"/>
              <a:t>m</a:t>
            </a:r>
            <a:r>
              <a:rPr lang="en-US" sz="2000" b="1" dirty="0"/>
              <a:t>)</a:t>
            </a:r>
            <a:r>
              <a:rPr lang="en-US" sz="2000" dirty="0"/>
              <a:t>. The </a:t>
            </a:r>
            <a:r>
              <a:rPr lang="en-US" sz="2000" dirty="0" err="1"/>
              <a:t>Px</a:t>
            </a:r>
            <a:r>
              <a:rPr lang="en-US" sz="2000" dirty="0"/>
              <a:t> is the price of the commodity and Mu</a:t>
            </a:r>
            <a:r>
              <a:rPr lang="en-US" sz="2000" baseline="-25000" dirty="0"/>
              <a:t>m</a:t>
            </a:r>
            <a:r>
              <a:rPr lang="en-US" sz="2000" dirty="0"/>
              <a:t> is equal to one. </a:t>
            </a:r>
          </a:p>
          <a:p>
            <a:pPr>
              <a:lnSpc>
                <a:spcPct val="150000"/>
              </a:lnSpc>
            </a:pPr>
            <a:r>
              <a:rPr lang="en-US" sz="2000" dirty="0" smtClean="0"/>
              <a:t>Thus</a:t>
            </a:r>
            <a:r>
              <a:rPr lang="en-US" sz="2000" dirty="0"/>
              <a:t>, the consumer reaches his equilibrium when</a:t>
            </a:r>
            <a:r>
              <a:rPr lang="en-US" sz="2000" b="1" dirty="0"/>
              <a:t>, </a:t>
            </a:r>
          </a:p>
          <a:p>
            <a:pPr>
              <a:lnSpc>
                <a:spcPct val="150000"/>
              </a:lnSpc>
            </a:pPr>
            <a:r>
              <a:rPr lang="en-US" sz="2000" b="1" dirty="0"/>
              <a:t>                                        Mux = </a:t>
            </a:r>
            <a:r>
              <a:rPr lang="en-US" sz="2000" b="1" dirty="0" err="1"/>
              <a:t>Px</a:t>
            </a:r>
            <a:r>
              <a:rPr lang="en-US" sz="2000" b="1" dirty="0"/>
              <a:t> (Mum) or    Mux / </a:t>
            </a:r>
            <a:r>
              <a:rPr lang="en-US" sz="2000" b="1" dirty="0" err="1"/>
              <a:t>Px</a:t>
            </a:r>
            <a:r>
              <a:rPr lang="en-US" sz="2000" b="1" dirty="0"/>
              <a:t>  = Mum</a:t>
            </a:r>
          </a:p>
          <a:p>
            <a:pPr>
              <a:lnSpc>
                <a:spcPct val="150000"/>
              </a:lnSpc>
            </a:pPr>
            <a:r>
              <a:rPr lang="en-US" sz="2000" dirty="0"/>
              <a:t>As per the given graph, </a:t>
            </a:r>
            <a:r>
              <a:rPr lang="en-US" sz="2000" dirty="0" err="1"/>
              <a:t>P</a:t>
            </a:r>
            <a:r>
              <a:rPr lang="en-US" sz="2000" baseline="-25000" dirty="0" err="1"/>
              <a:t>x</a:t>
            </a:r>
            <a:r>
              <a:rPr lang="en-US" sz="2000" dirty="0"/>
              <a:t> (Mu</a:t>
            </a:r>
            <a:r>
              <a:rPr lang="en-US" sz="2000" baseline="-25000" dirty="0"/>
              <a:t>m</a:t>
            </a:r>
            <a:r>
              <a:rPr lang="en-US" sz="2000" dirty="0"/>
              <a:t>) is the horizontal line which shows the constant utility of money, whereas the </a:t>
            </a:r>
            <a:r>
              <a:rPr lang="en-US" sz="2000" dirty="0" err="1"/>
              <a:t>MUx</a:t>
            </a:r>
            <a:r>
              <a:rPr lang="en-US" sz="2000" dirty="0"/>
              <a:t> is a downward sloping curve which shows the diminishing marginal utility of commodity X. The </a:t>
            </a:r>
            <a:r>
              <a:rPr lang="en-US" sz="2000" dirty="0" err="1"/>
              <a:t>P</a:t>
            </a:r>
            <a:r>
              <a:rPr lang="en-US" sz="2000" baseline="-25000" dirty="0" err="1"/>
              <a:t>x</a:t>
            </a:r>
            <a:r>
              <a:rPr lang="en-US" sz="2000" dirty="0"/>
              <a:t>(Mu</a:t>
            </a:r>
            <a:r>
              <a:rPr lang="en-US" sz="2000" baseline="-25000" dirty="0"/>
              <a:t>m</a:t>
            </a:r>
            <a:r>
              <a:rPr lang="en-US" sz="2000" dirty="0"/>
              <a:t>) line and Mu</a:t>
            </a:r>
            <a:r>
              <a:rPr lang="en-US" sz="2000" baseline="-25000" dirty="0"/>
              <a:t>x</a:t>
            </a:r>
            <a:r>
              <a:rPr lang="en-US" sz="2000" dirty="0"/>
              <a:t> curve intersect at point E, which indicates that at quantity </a:t>
            </a:r>
            <a:r>
              <a:rPr lang="en-US" sz="2000" dirty="0" err="1"/>
              <a:t>OQ</a:t>
            </a:r>
            <a:r>
              <a:rPr lang="en-US" sz="2000" baseline="-25000" dirty="0" err="1"/>
              <a:t>x</a:t>
            </a:r>
            <a:r>
              <a:rPr lang="en-US" sz="2000" dirty="0"/>
              <a:t>, </a:t>
            </a:r>
            <a:r>
              <a:rPr lang="en-US" sz="2000" b="1" dirty="0" err="1"/>
              <a:t>MU</a:t>
            </a:r>
            <a:r>
              <a:rPr lang="en-US" sz="2000" b="1" baseline="-25000" dirty="0" err="1"/>
              <a:t>x</a:t>
            </a:r>
            <a:r>
              <a:rPr lang="en-US" sz="2000" b="1" dirty="0"/>
              <a:t> = </a:t>
            </a:r>
            <a:r>
              <a:rPr lang="en-US" sz="2000" b="1" dirty="0" err="1"/>
              <a:t>P</a:t>
            </a:r>
            <a:r>
              <a:rPr lang="en-US" sz="2000" b="1" baseline="-25000" dirty="0" err="1"/>
              <a:t>x</a:t>
            </a:r>
            <a:r>
              <a:rPr lang="en-US" sz="2000" b="1" dirty="0"/>
              <a:t>(Mu</a:t>
            </a:r>
            <a:r>
              <a:rPr lang="en-US" sz="2000" b="1" baseline="-25000" dirty="0"/>
              <a:t>m</a:t>
            </a:r>
            <a:r>
              <a:rPr lang="en-US" sz="2000" b="1" dirty="0"/>
              <a:t>)</a:t>
            </a:r>
            <a:r>
              <a:rPr lang="en-US" sz="2000" dirty="0"/>
              <a:t>. Therefore, the consumer is said to be in equilibrium.</a:t>
            </a:r>
          </a:p>
          <a:p>
            <a:pPr>
              <a:lnSpc>
                <a:spcPct val="150000"/>
              </a:lnSpc>
            </a:pPr>
            <a:r>
              <a:rPr lang="en-US" sz="2000" dirty="0"/>
              <a:t>Any point above E, let’s say at M, the </a:t>
            </a:r>
            <a:r>
              <a:rPr lang="en-US" sz="2000" b="1" dirty="0" err="1"/>
              <a:t>MU</a:t>
            </a:r>
            <a:r>
              <a:rPr lang="en-US" sz="2000" b="1" baseline="-25000" dirty="0" err="1"/>
              <a:t>x</a:t>
            </a:r>
            <a:r>
              <a:rPr lang="en-US" sz="2000" b="1" dirty="0"/>
              <a:t> &gt; </a:t>
            </a:r>
            <a:r>
              <a:rPr lang="en-US" sz="2000" b="1" dirty="0" err="1"/>
              <a:t>P</a:t>
            </a:r>
            <a:r>
              <a:rPr lang="en-US" sz="2000" b="1" baseline="-25000" dirty="0" err="1"/>
              <a:t>x</a:t>
            </a:r>
            <a:r>
              <a:rPr lang="en-US" sz="2000" b="1" dirty="0"/>
              <a:t>(Mu</a:t>
            </a:r>
            <a:r>
              <a:rPr lang="en-US" sz="2000" b="1" baseline="-25000" dirty="0"/>
              <a:t>m</a:t>
            </a:r>
            <a:r>
              <a:rPr lang="en-US" sz="2000" b="1" dirty="0"/>
              <a:t>)</a:t>
            </a:r>
            <a:r>
              <a:rPr lang="en-US" sz="2000" dirty="0"/>
              <a:t> the consumer will exchange money for commodity X since the marginal utility of the commodity is greater than the marginal utility of money, his satisfaction level will increase. Whereas any point below the equilibrium point “E,” the consumer loses utility and hence can compensate by reducing his consumption of commodity X.</a:t>
            </a:r>
          </a:p>
        </p:txBody>
      </p:sp>
    </p:spTree>
    <p:extLst>
      <p:ext uri="{BB962C8B-B14F-4D97-AF65-F5344CB8AC3E}">
        <p14:creationId xmlns:p14="http://schemas.microsoft.com/office/powerpoint/2010/main" val="256429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5146" y="1173707"/>
            <a:ext cx="5909476" cy="5174083"/>
          </a:xfrm>
          <a:prstGeom prst="rect">
            <a:avLst/>
          </a:prstGeom>
        </p:spPr>
      </p:pic>
      <p:sp>
        <p:nvSpPr>
          <p:cNvPr id="4" name="Rectangle 3"/>
          <p:cNvSpPr/>
          <p:nvPr/>
        </p:nvSpPr>
        <p:spPr>
          <a:xfrm>
            <a:off x="1" y="1173708"/>
            <a:ext cx="6155146" cy="4378952"/>
          </a:xfrm>
          <a:prstGeom prst="rect">
            <a:avLst/>
          </a:prstGeom>
        </p:spPr>
        <p:txBody>
          <a:bodyPr wrap="square">
            <a:spAutoFit/>
          </a:bodyPr>
          <a:lstStyle/>
          <a:p>
            <a:r>
              <a:rPr lang="en-US" dirty="0"/>
              <a:t>Units                  MU X            Total U   </a:t>
            </a:r>
          </a:p>
          <a:p>
            <a:pPr>
              <a:buNone/>
            </a:pPr>
            <a:r>
              <a:rPr lang="en-US" dirty="0"/>
              <a:t>      1                         30                    30</a:t>
            </a:r>
          </a:p>
          <a:p>
            <a:pPr>
              <a:buNone/>
            </a:pPr>
            <a:r>
              <a:rPr lang="en-US" dirty="0"/>
              <a:t>      2                         25                    55</a:t>
            </a:r>
          </a:p>
          <a:p>
            <a:pPr>
              <a:buNone/>
            </a:pPr>
            <a:r>
              <a:rPr lang="en-US" dirty="0"/>
              <a:t>      3                         20                    75</a:t>
            </a:r>
          </a:p>
          <a:p>
            <a:pPr>
              <a:buNone/>
            </a:pPr>
            <a:r>
              <a:rPr lang="en-US" dirty="0"/>
              <a:t>      4                         10                    85</a:t>
            </a:r>
          </a:p>
          <a:p>
            <a:pPr>
              <a:buNone/>
            </a:pPr>
            <a:r>
              <a:rPr lang="en-US" dirty="0"/>
              <a:t>      5                          0                     85</a:t>
            </a:r>
          </a:p>
          <a:p>
            <a:pPr>
              <a:buNone/>
            </a:pPr>
            <a:r>
              <a:rPr lang="en-US" dirty="0"/>
              <a:t>      6                         -5                     80 </a:t>
            </a:r>
          </a:p>
          <a:p>
            <a:pPr>
              <a:buNone/>
            </a:pPr>
            <a:r>
              <a:rPr lang="en-US" dirty="0"/>
              <a:t>Suppose Mum One unit of money = 20 </a:t>
            </a:r>
            <a:r>
              <a:rPr lang="en-US" dirty="0" err="1"/>
              <a:t>utils</a:t>
            </a:r>
            <a:r>
              <a:rPr lang="en-US" dirty="0"/>
              <a:t> ,</a:t>
            </a:r>
          </a:p>
          <a:p>
            <a:pPr>
              <a:buNone/>
            </a:pPr>
            <a:r>
              <a:rPr lang="en-US" dirty="0"/>
              <a:t> Price of X= 1unit of money, consumer has 5 units of money</a:t>
            </a:r>
          </a:p>
          <a:p>
            <a:pPr>
              <a:buNone/>
            </a:pPr>
            <a:r>
              <a:rPr lang="en-US" dirty="0"/>
              <a:t>Consumer will spent 3units of money and get maximum satisfaction  </a:t>
            </a:r>
          </a:p>
          <a:p>
            <a:pPr>
              <a:buNone/>
            </a:pPr>
            <a:r>
              <a:rPr lang="en-US" dirty="0"/>
              <a:t>where Mum=20 and Mu of 3</a:t>
            </a:r>
            <a:r>
              <a:rPr lang="en-US" baseline="30000" dirty="0"/>
              <a:t>rd</a:t>
            </a:r>
            <a:r>
              <a:rPr lang="en-US" dirty="0"/>
              <a:t> X=20 or MUX= Mum</a:t>
            </a:r>
          </a:p>
          <a:p>
            <a:pPr>
              <a:buNone/>
            </a:pPr>
            <a:r>
              <a:rPr lang="en-US" dirty="0"/>
              <a:t>Total utility became  115 </a:t>
            </a:r>
            <a:r>
              <a:rPr lang="en-US" dirty="0" err="1"/>
              <a:t>utils</a:t>
            </a:r>
            <a:r>
              <a:rPr lang="en-US" dirty="0"/>
              <a:t>, </a:t>
            </a:r>
          </a:p>
          <a:p>
            <a:pPr>
              <a:buNone/>
            </a:pPr>
            <a:r>
              <a:rPr lang="en-US" dirty="0"/>
              <a:t>Equilibrium of Consumer=Mux  = Mum,</a:t>
            </a:r>
          </a:p>
          <a:p>
            <a:pPr>
              <a:buNone/>
            </a:pPr>
            <a:r>
              <a:rPr lang="en-US" dirty="0"/>
              <a:t>Or Consumer equilibrium  = Mux/</a:t>
            </a:r>
            <a:r>
              <a:rPr lang="en-US" dirty="0" err="1"/>
              <a:t>Px</a:t>
            </a:r>
            <a:r>
              <a:rPr lang="en-US" dirty="0"/>
              <a:t>  =   </a:t>
            </a:r>
            <a:r>
              <a:rPr lang="en-US" dirty="0" err="1"/>
              <a:t>Muy</a:t>
            </a:r>
            <a:r>
              <a:rPr lang="en-US" dirty="0"/>
              <a:t>/</a:t>
            </a:r>
            <a:r>
              <a:rPr lang="en-US" dirty="0" err="1"/>
              <a:t>Py</a:t>
            </a:r>
            <a:r>
              <a:rPr lang="en-US" dirty="0"/>
              <a:t>  = Mum</a:t>
            </a:r>
          </a:p>
        </p:txBody>
      </p:sp>
    </p:spTree>
    <p:extLst>
      <p:ext uri="{BB962C8B-B14F-4D97-AF65-F5344CB8AC3E}">
        <p14:creationId xmlns:p14="http://schemas.microsoft.com/office/powerpoint/2010/main" val="4219932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9332"/>
          </a:xfrm>
          <a:prstGeom prst="rect">
            <a:avLst/>
          </a:prstGeom>
        </p:spPr>
        <p:txBody>
          <a:bodyPr wrap="square">
            <a:spAutoFit/>
          </a:bodyPr>
          <a:lstStyle/>
          <a:p>
            <a:r>
              <a:rPr lang="en-US" b="1" dirty="0"/>
              <a:t>Numerical Example Of </a:t>
            </a:r>
            <a:r>
              <a:rPr lang="en-US" b="1" dirty="0" err="1"/>
              <a:t>Equi</a:t>
            </a:r>
            <a:r>
              <a:rPr lang="en-US" b="1" dirty="0"/>
              <a:t>-marginal Utility</a:t>
            </a:r>
            <a:endParaRPr lang="en-US" dirty="0"/>
          </a:p>
        </p:txBody>
      </p:sp>
      <p:sp>
        <p:nvSpPr>
          <p:cNvPr id="3" name="Rectangle 2"/>
          <p:cNvSpPr/>
          <p:nvPr/>
        </p:nvSpPr>
        <p:spPr>
          <a:xfrm>
            <a:off x="163773" y="1091821"/>
            <a:ext cx="6182436" cy="5575052"/>
          </a:xfrm>
          <a:prstGeom prst="rect">
            <a:avLst/>
          </a:prstGeom>
        </p:spPr>
        <p:txBody>
          <a:bodyPr wrap="square">
            <a:spAutoFit/>
          </a:bodyPr>
          <a:lstStyle/>
          <a:p>
            <a:pPr>
              <a:lnSpc>
                <a:spcPct val="150000"/>
              </a:lnSpc>
              <a:buNone/>
            </a:pPr>
            <a:r>
              <a:rPr lang="en-US" sz="2400" dirty="0"/>
              <a:t>No of Good            </a:t>
            </a:r>
            <a:r>
              <a:rPr lang="en-US" sz="2400" dirty="0" err="1"/>
              <a:t>MuX</a:t>
            </a:r>
            <a:r>
              <a:rPr lang="en-US" sz="2400" dirty="0"/>
              <a:t>            </a:t>
            </a:r>
            <a:r>
              <a:rPr lang="en-US" sz="2400" dirty="0" err="1"/>
              <a:t>MuY</a:t>
            </a:r>
            <a:r>
              <a:rPr lang="en-US" sz="2400" dirty="0"/>
              <a:t>          </a:t>
            </a:r>
            <a:r>
              <a:rPr lang="en-US" sz="2400" dirty="0" err="1"/>
              <a:t>MuZ</a:t>
            </a:r>
            <a:r>
              <a:rPr lang="en-US" sz="2400" dirty="0"/>
              <a:t>      </a:t>
            </a:r>
          </a:p>
          <a:p>
            <a:pPr>
              <a:lnSpc>
                <a:spcPct val="150000"/>
              </a:lnSpc>
              <a:buNone/>
            </a:pPr>
            <a:r>
              <a:rPr lang="en-US" sz="2400" dirty="0"/>
              <a:t>     1</a:t>
            </a:r>
            <a:r>
              <a:rPr lang="en-US" sz="2400" baseline="30000" dirty="0"/>
              <a:t>st</a:t>
            </a:r>
            <a:r>
              <a:rPr lang="en-US" sz="2400" dirty="0"/>
              <a:t>                         15               18              30              </a:t>
            </a:r>
          </a:p>
          <a:p>
            <a:pPr>
              <a:lnSpc>
                <a:spcPct val="150000"/>
              </a:lnSpc>
              <a:buNone/>
            </a:pPr>
            <a:r>
              <a:rPr lang="en-US" sz="2400" dirty="0"/>
              <a:t>     2</a:t>
            </a:r>
            <a:r>
              <a:rPr lang="en-US" sz="2400" baseline="30000" dirty="0"/>
              <a:t>nd</a:t>
            </a:r>
            <a:r>
              <a:rPr lang="en-US" sz="2400" dirty="0"/>
              <a:t>                        </a:t>
            </a:r>
            <a:r>
              <a:rPr lang="en-US" sz="2400" b="1" dirty="0">
                <a:solidFill>
                  <a:srgbClr val="FF0000"/>
                </a:solidFill>
              </a:rPr>
              <a:t>12</a:t>
            </a:r>
            <a:r>
              <a:rPr lang="en-US" sz="2400" dirty="0"/>
              <a:t>               14              21       </a:t>
            </a:r>
          </a:p>
          <a:p>
            <a:pPr>
              <a:lnSpc>
                <a:spcPct val="150000"/>
              </a:lnSpc>
              <a:buNone/>
            </a:pPr>
            <a:r>
              <a:rPr lang="en-US" sz="2400" dirty="0"/>
              <a:t>     3rd                        9                 </a:t>
            </a:r>
            <a:r>
              <a:rPr lang="en-US" sz="2400" b="1" dirty="0">
                <a:solidFill>
                  <a:srgbClr val="FF0000"/>
                </a:solidFill>
              </a:rPr>
              <a:t>12</a:t>
            </a:r>
            <a:r>
              <a:rPr lang="en-US" sz="2400" dirty="0"/>
              <a:t>             18           </a:t>
            </a:r>
          </a:p>
          <a:p>
            <a:pPr>
              <a:lnSpc>
                <a:spcPct val="150000"/>
              </a:lnSpc>
              <a:buNone/>
            </a:pPr>
            <a:r>
              <a:rPr lang="en-US" sz="2400" dirty="0"/>
              <a:t>     4</a:t>
            </a:r>
            <a:r>
              <a:rPr lang="en-US" sz="2400" baseline="30000" dirty="0"/>
              <a:t>th</a:t>
            </a:r>
            <a:r>
              <a:rPr lang="en-US" sz="2400" dirty="0"/>
              <a:t>                         </a:t>
            </a:r>
            <a:r>
              <a:rPr lang="en-US" sz="2400" b="1" dirty="0">
                <a:solidFill>
                  <a:srgbClr val="0070C0"/>
                </a:solidFill>
              </a:rPr>
              <a:t>6</a:t>
            </a:r>
            <a:r>
              <a:rPr lang="en-US" sz="2400" dirty="0"/>
              <a:t>                  9               </a:t>
            </a:r>
            <a:r>
              <a:rPr lang="en-US" sz="2400" b="1" dirty="0">
                <a:solidFill>
                  <a:srgbClr val="FF0000"/>
                </a:solidFill>
              </a:rPr>
              <a:t>12</a:t>
            </a:r>
            <a:r>
              <a:rPr lang="en-US" sz="2400" dirty="0"/>
              <a:t>               </a:t>
            </a:r>
          </a:p>
          <a:p>
            <a:pPr>
              <a:lnSpc>
                <a:spcPct val="150000"/>
              </a:lnSpc>
              <a:buNone/>
            </a:pPr>
            <a:r>
              <a:rPr lang="en-US" sz="2400" dirty="0"/>
              <a:t>     5</a:t>
            </a:r>
            <a:r>
              <a:rPr lang="en-US" sz="2400" baseline="30000" dirty="0"/>
              <a:t>th</a:t>
            </a:r>
            <a:r>
              <a:rPr lang="en-US" sz="2400" dirty="0"/>
              <a:t>                         4                  8                 9              </a:t>
            </a:r>
          </a:p>
          <a:p>
            <a:pPr>
              <a:lnSpc>
                <a:spcPct val="150000"/>
              </a:lnSpc>
              <a:buNone/>
            </a:pPr>
            <a:r>
              <a:rPr lang="en-US" sz="2400" dirty="0"/>
              <a:t>     6</a:t>
            </a:r>
            <a:r>
              <a:rPr lang="en-US" sz="2400" baseline="30000" dirty="0"/>
              <a:t>th</a:t>
            </a:r>
            <a:r>
              <a:rPr lang="en-US" sz="2400" dirty="0"/>
              <a:t>                         2                  </a:t>
            </a:r>
            <a:r>
              <a:rPr lang="en-US" sz="2400" b="1" dirty="0">
                <a:solidFill>
                  <a:srgbClr val="0070C0"/>
                </a:solidFill>
              </a:rPr>
              <a:t>6</a:t>
            </a:r>
            <a:r>
              <a:rPr lang="en-US" sz="2400" dirty="0"/>
              <a:t>                 </a:t>
            </a:r>
            <a:r>
              <a:rPr lang="en-US" sz="2400" dirty="0">
                <a:solidFill>
                  <a:srgbClr val="0070C0"/>
                </a:solidFill>
              </a:rPr>
              <a:t>6</a:t>
            </a:r>
            <a:r>
              <a:rPr lang="en-US" sz="2400" dirty="0"/>
              <a:t>            </a:t>
            </a:r>
          </a:p>
          <a:p>
            <a:pPr>
              <a:lnSpc>
                <a:spcPct val="150000"/>
              </a:lnSpc>
              <a:buNone/>
            </a:pPr>
            <a:r>
              <a:rPr lang="en-US" sz="2400" dirty="0"/>
              <a:t>     7th                       0                   4                 3             </a:t>
            </a:r>
          </a:p>
          <a:p>
            <a:pPr>
              <a:lnSpc>
                <a:spcPct val="150000"/>
              </a:lnSpc>
              <a:buNone/>
            </a:pPr>
            <a:r>
              <a:rPr lang="en-US" sz="2400" dirty="0"/>
              <a:t>     8</a:t>
            </a:r>
            <a:r>
              <a:rPr lang="en-US" sz="2400" baseline="30000" dirty="0"/>
              <a:t>th</a:t>
            </a:r>
            <a:r>
              <a:rPr lang="en-US" sz="2400" dirty="0"/>
              <a:t>                       -2                   2                 0           </a:t>
            </a:r>
          </a:p>
          <a:p>
            <a:pPr>
              <a:lnSpc>
                <a:spcPct val="150000"/>
              </a:lnSpc>
            </a:pPr>
            <a:endParaRPr lang="en-US" sz="2400" dirty="0"/>
          </a:p>
        </p:txBody>
      </p:sp>
      <p:sp>
        <p:nvSpPr>
          <p:cNvPr id="4" name="Rectangle 3"/>
          <p:cNvSpPr/>
          <p:nvPr/>
        </p:nvSpPr>
        <p:spPr>
          <a:xfrm>
            <a:off x="6591869" y="27287"/>
            <a:ext cx="5500046" cy="7017306"/>
          </a:xfrm>
          <a:prstGeom prst="rect">
            <a:avLst/>
          </a:prstGeom>
        </p:spPr>
        <p:txBody>
          <a:bodyPr wrap="square">
            <a:spAutoFit/>
          </a:bodyPr>
          <a:lstStyle/>
          <a:p>
            <a:pPr>
              <a:lnSpc>
                <a:spcPct val="150000"/>
              </a:lnSpc>
            </a:pPr>
            <a:r>
              <a:rPr lang="en-US" sz="2400" dirty="0"/>
              <a:t>If  Price of X Y Z are </a:t>
            </a:r>
            <a:r>
              <a:rPr lang="en-US" sz="2400" dirty="0" smtClean="0"/>
              <a:t>same  1Rs </a:t>
            </a:r>
            <a:r>
              <a:rPr lang="en-US" sz="2400" dirty="0"/>
              <a:t>per </a:t>
            </a:r>
            <a:r>
              <a:rPr lang="en-US" sz="2400" dirty="0" smtClean="0"/>
              <a:t>each and  MU </a:t>
            </a:r>
            <a:r>
              <a:rPr lang="en-US" sz="2400" dirty="0"/>
              <a:t>of </a:t>
            </a:r>
            <a:r>
              <a:rPr lang="en-US" sz="2400" dirty="0" smtClean="0"/>
              <a:t> </a:t>
            </a:r>
            <a:r>
              <a:rPr lang="en-US" sz="2400" dirty="0"/>
              <a:t>goods </a:t>
            </a:r>
            <a:r>
              <a:rPr lang="en-US" sz="2400" dirty="0" smtClean="0"/>
              <a:t>XYZ are as the schedule. If </a:t>
            </a:r>
            <a:r>
              <a:rPr lang="en-US" sz="2400" b="1" dirty="0" err="1" smtClean="0"/>
              <a:t>MUm</a:t>
            </a:r>
            <a:r>
              <a:rPr lang="en-US" sz="2400" dirty="0" smtClean="0"/>
              <a:t> </a:t>
            </a:r>
            <a:r>
              <a:rPr lang="en-US" sz="2400" dirty="0"/>
              <a:t>of money is </a:t>
            </a:r>
            <a:r>
              <a:rPr lang="en-US" sz="2400" b="1" dirty="0"/>
              <a:t>12</a:t>
            </a:r>
            <a:r>
              <a:rPr lang="en-US" sz="2400" dirty="0"/>
              <a:t> for </a:t>
            </a:r>
            <a:r>
              <a:rPr lang="en-US" sz="2400" b="1" dirty="0"/>
              <a:t>Ram</a:t>
            </a:r>
            <a:r>
              <a:rPr lang="en-US" sz="2400" dirty="0"/>
              <a:t> ,he will buy 2 units of X, 3 units of Y and 4 units of Z, </a:t>
            </a:r>
            <a:r>
              <a:rPr lang="en-US" sz="2400" dirty="0" smtClean="0"/>
              <a:t>and get total utility=152 </a:t>
            </a:r>
          </a:p>
          <a:p>
            <a:pPr>
              <a:lnSpc>
                <a:spcPct val="150000"/>
              </a:lnSpc>
            </a:pPr>
            <a:r>
              <a:rPr lang="en-US" sz="2400" dirty="0" smtClean="0"/>
              <a:t>[ (15+</a:t>
            </a:r>
            <a:r>
              <a:rPr lang="en-US" sz="2400" b="1" dirty="0" smtClean="0"/>
              <a:t>12</a:t>
            </a:r>
            <a:r>
              <a:rPr lang="en-US" sz="2400" dirty="0" smtClean="0"/>
              <a:t>=27from X),(18+14+</a:t>
            </a:r>
            <a:r>
              <a:rPr lang="en-US" sz="2400" b="1" dirty="0" smtClean="0"/>
              <a:t>12</a:t>
            </a:r>
            <a:r>
              <a:rPr lang="en-US" sz="2400" dirty="0" smtClean="0"/>
              <a:t>=44 from Y ) and (30+21+18+</a:t>
            </a:r>
            <a:r>
              <a:rPr lang="en-US" sz="2400" b="1" dirty="0" smtClean="0"/>
              <a:t>12</a:t>
            </a:r>
            <a:r>
              <a:rPr lang="en-US" sz="2400" dirty="0" smtClean="0"/>
              <a:t>= 81  From Z ) ] </a:t>
            </a:r>
          </a:p>
          <a:p>
            <a:pPr>
              <a:lnSpc>
                <a:spcPct val="150000"/>
              </a:lnSpc>
            </a:pPr>
            <a:r>
              <a:rPr lang="en-US" sz="2400" dirty="0" smtClean="0"/>
              <a:t>where </a:t>
            </a:r>
            <a:r>
              <a:rPr lang="en-US" sz="2400" b="1" dirty="0" smtClean="0"/>
              <a:t>Mux = </a:t>
            </a:r>
            <a:r>
              <a:rPr lang="en-US" sz="2400" b="1" dirty="0" err="1" smtClean="0"/>
              <a:t>Muy</a:t>
            </a:r>
            <a:r>
              <a:rPr lang="en-US" sz="2400" b="1" dirty="0" smtClean="0"/>
              <a:t> = </a:t>
            </a:r>
            <a:r>
              <a:rPr lang="en-US" sz="2400" b="1" dirty="0" err="1" smtClean="0"/>
              <a:t>Muz</a:t>
            </a:r>
            <a:r>
              <a:rPr lang="en-US" sz="2400" b="1" dirty="0" smtClean="0"/>
              <a:t> = Mum =12</a:t>
            </a:r>
            <a:r>
              <a:rPr lang="en-US" sz="2400" dirty="0" smtClean="0"/>
              <a:t>,</a:t>
            </a:r>
          </a:p>
          <a:p>
            <a:pPr>
              <a:lnSpc>
                <a:spcPct val="150000"/>
              </a:lnSpc>
            </a:pPr>
            <a:r>
              <a:rPr lang="en-US" sz="2400" dirty="0" smtClean="0"/>
              <a:t> If </a:t>
            </a:r>
            <a:r>
              <a:rPr lang="en-US" sz="2400" b="1" dirty="0" err="1" smtClean="0"/>
              <a:t>MUm</a:t>
            </a:r>
            <a:r>
              <a:rPr lang="en-US" sz="2400" dirty="0" smtClean="0"/>
              <a:t> of money </a:t>
            </a:r>
            <a:r>
              <a:rPr lang="en-US" sz="2400" dirty="0"/>
              <a:t>is </a:t>
            </a:r>
            <a:r>
              <a:rPr lang="en-US" sz="2400" b="1" dirty="0"/>
              <a:t>6</a:t>
            </a:r>
            <a:r>
              <a:rPr lang="en-US" sz="2400" dirty="0"/>
              <a:t> for </a:t>
            </a:r>
            <a:r>
              <a:rPr lang="en-US" sz="2400" dirty="0" err="1"/>
              <a:t>Shyam</a:t>
            </a:r>
            <a:r>
              <a:rPr lang="en-US" sz="2400" dirty="0"/>
              <a:t> , he will buy 4 units of X, 6 units of Y and  6 units of Z </a:t>
            </a:r>
            <a:r>
              <a:rPr lang="en-US" sz="2400" dirty="0" smtClean="0"/>
              <a:t>and get total </a:t>
            </a:r>
            <a:r>
              <a:rPr lang="en-US" sz="2400" dirty="0"/>
              <a:t>utility=199 ( Tux=42,Tuy=61. </a:t>
            </a:r>
            <a:r>
              <a:rPr lang="en-US" sz="2400" dirty="0" err="1"/>
              <a:t>Tuz</a:t>
            </a:r>
            <a:r>
              <a:rPr lang="en-US" sz="2400" dirty="0"/>
              <a:t>=96) where </a:t>
            </a:r>
            <a:r>
              <a:rPr lang="en-US" sz="2400" b="1" dirty="0" smtClean="0"/>
              <a:t>Mux=</a:t>
            </a:r>
            <a:r>
              <a:rPr lang="en-US" sz="2400" b="1" dirty="0" err="1" smtClean="0"/>
              <a:t>Muy</a:t>
            </a:r>
            <a:r>
              <a:rPr lang="en-US" sz="2400" b="1" dirty="0" smtClean="0"/>
              <a:t> = </a:t>
            </a:r>
            <a:r>
              <a:rPr lang="en-US" sz="2400" b="1" dirty="0" err="1" smtClean="0"/>
              <a:t>Muz</a:t>
            </a:r>
            <a:r>
              <a:rPr lang="en-US" sz="2400" b="1" dirty="0"/>
              <a:t>= </a:t>
            </a:r>
            <a:r>
              <a:rPr lang="en-US" sz="2400" b="1" dirty="0" smtClean="0"/>
              <a:t>Mum =6</a:t>
            </a:r>
            <a:endParaRPr lang="en-US" sz="2400" b="1" dirty="0"/>
          </a:p>
          <a:p>
            <a:r>
              <a:rPr lang="en-US" dirty="0"/>
              <a:t>   </a:t>
            </a:r>
          </a:p>
        </p:txBody>
      </p:sp>
    </p:spTree>
    <p:extLst>
      <p:ext uri="{BB962C8B-B14F-4D97-AF65-F5344CB8AC3E}">
        <p14:creationId xmlns:p14="http://schemas.microsoft.com/office/powerpoint/2010/main" val="658157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73917" y="96537"/>
            <a:ext cx="9848005" cy="379307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dirty="0" smtClean="0"/>
              <a:t>                            Rs1          Rs2        Rs3</a:t>
            </a:r>
          </a:p>
          <a:p>
            <a:pPr>
              <a:buFont typeface="Arial" panose="020B0604020202020204" pitchFamily="34" charset="0"/>
              <a:buNone/>
            </a:pPr>
            <a:r>
              <a:rPr lang="en-US" dirty="0" smtClean="0"/>
              <a:t> No of Good      </a:t>
            </a:r>
            <a:r>
              <a:rPr lang="en-US" dirty="0" err="1" smtClean="0"/>
              <a:t>MuX</a:t>
            </a:r>
            <a:r>
              <a:rPr lang="en-US" dirty="0" smtClean="0"/>
              <a:t>        </a:t>
            </a:r>
            <a:r>
              <a:rPr lang="en-US" dirty="0" err="1" smtClean="0"/>
              <a:t>MuY</a:t>
            </a:r>
            <a:r>
              <a:rPr lang="en-US" dirty="0" smtClean="0"/>
              <a:t>      </a:t>
            </a:r>
            <a:r>
              <a:rPr lang="en-US" dirty="0" err="1" smtClean="0"/>
              <a:t>MuZ</a:t>
            </a:r>
            <a:r>
              <a:rPr lang="en-US" dirty="0" smtClean="0"/>
              <a:t>        Mux/</a:t>
            </a:r>
            <a:r>
              <a:rPr lang="en-US" dirty="0" err="1" smtClean="0"/>
              <a:t>px</a:t>
            </a:r>
            <a:r>
              <a:rPr lang="en-US" dirty="0" smtClean="0"/>
              <a:t>     </a:t>
            </a:r>
            <a:r>
              <a:rPr lang="en-US" dirty="0" err="1" smtClean="0"/>
              <a:t>Muy</a:t>
            </a:r>
            <a:r>
              <a:rPr lang="en-US" dirty="0" smtClean="0"/>
              <a:t>/</a:t>
            </a:r>
            <a:r>
              <a:rPr lang="en-US" dirty="0" err="1" smtClean="0"/>
              <a:t>py</a:t>
            </a:r>
            <a:r>
              <a:rPr lang="en-US" dirty="0" smtClean="0"/>
              <a:t>     </a:t>
            </a:r>
            <a:r>
              <a:rPr lang="en-US" dirty="0" err="1" smtClean="0"/>
              <a:t>Muz</a:t>
            </a:r>
            <a:r>
              <a:rPr lang="en-US" dirty="0" smtClean="0"/>
              <a:t>/</a:t>
            </a:r>
            <a:r>
              <a:rPr lang="en-US" dirty="0" err="1" smtClean="0"/>
              <a:t>pz</a:t>
            </a:r>
            <a:endParaRPr lang="en-US" dirty="0" smtClean="0"/>
          </a:p>
          <a:p>
            <a:pPr>
              <a:buFont typeface="Arial" panose="020B0604020202020204" pitchFamily="34" charset="0"/>
              <a:buNone/>
            </a:pPr>
            <a:r>
              <a:rPr lang="en-US" dirty="0" smtClean="0"/>
              <a:t>     1</a:t>
            </a:r>
            <a:r>
              <a:rPr lang="en-US" baseline="30000" dirty="0" smtClean="0"/>
              <a:t>st</a:t>
            </a:r>
            <a:r>
              <a:rPr lang="en-US" dirty="0" smtClean="0"/>
              <a:t>                   15            18          30              15               9                 10</a:t>
            </a:r>
          </a:p>
          <a:p>
            <a:pPr>
              <a:buFont typeface="Arial" panose="020B0604020202020204" pitchFamily="34" charset="0"/>
              <a:buNone/>
            </a:pPr>
            <a:r>
              <a:rPr lang="en-US" dirty="0" smtClean="0"/>
              <a:t>     2</a:t>
            </a:r>
            <a:r>
              <a:rPr lang="en-US" baseline="30000" dirty="0" smtClean="0"/>
              <a:t>nd</a:t>
            </a:r>
            <a:r>
              <a:rPr lang="en-US" dirty="0" smtClean="0"/>
              <a:t>                  12            14          21              12               7                   7</a:t>
            </a:r>
          </a:p>
          <a:p>
            <a:pPr>
              <a:buFont typeface="Arial" panose="020B0604020202020204" pitchFamily="34" charset="0"/>
              <a:buNone/>
            </a:pPr>
            <a:r>
              <a:rPr lang="en-US" dirty="0" smtClean="0"/>
              <a:t>     3rd                  9              12         18               9                 </a:t>
            </a:r>
            <a:r>
              <a:rPr lang="en-US" b="1" dirty="0" smtClean="0">
                <a:solidFill>
                  <a:srgbClr val="C00000"/>
                </a:solidFill>
              </a:rPr>
              <a:t>6</a:t>
            </a:r>
            <a:r>
              <a:rPr lang="en-US" dirty="0" smtClean="0"/>
              <a:t>                   </a:t>
            </a:r>
            <a:r>
              <a:rPr lang="en-US" b="1" dirty="0" smtClean="0">
                <a:solidFill>
                  <a:srgbClr val="C00000"/>
                </a:solidFill>
              </a:rPr>
              <a:t>6</a:t>
            </a:r>
          </a:p>
          <a:p>
            <a:pPr>
              <a:buFont typeface="Arial" panose="020B0604020202020204" pitchFamily="34" charset="0"/>
              <a:buNone/>
            </a:pPr>
            <a:r>
              <a:rPr lang="en-US" dirty="0" smtClean="0"/>
              <a:t>     4</a:t>
            </a:r>
            <a:r>
              <a:rPr lang="en-US" baseline="30000" dirty="0" smtClean="0"/>
              <a:t>th</a:t>
            </a:r>
            <a:r>
              <a:rPr lang="en-US" dirty="0" smtClean="0"/>
              <a:t>                   6               9           12               </a:t>
            </a:r>
            <a:r>
              <a:rPr lang="en-US" b="1" dirty="0" smtClean="0">
                <a:solidFill>
                  <a:srgbClr val="C00000"/>
                </a:solidFill>
              </a:rPr>
              <a:t>6</a:t>
            </a:r>
            <a:r>
              <a:rPr lang="en-US" dirty="0" smtClean="0"/>
              <a:t>                4.5                </a:t>
            </a:r>
            <a:r>
              <a:rPr lang="en-US" b="1" dirty="0" smtClean="0"/>
              <a:t>4</a:t>
            </a:r>
          </a:p>
          <a:p>
            <a:pPr>
              <a:buFont typeface="Arial" panose="020B0604020202020204" pitchFamily="34" charset="0"/>
              <a:buNone/>
            </a:pPr>
            <a:r>
              <a:rPr lang="en-US" dirty="0" smtClean="0"/>
              <a:t>    5</a:t>
            </a:r>
            <a:r>
              <a:rPr lang="en-US" baseline="30000" dirty="0" smtClean="0"/>
              <a:t>th</a:t>
            </a:r>
            <a:r>
              <a:rPr lang="en-US" dirty="0" smtClean="0"/>
              <a:t>                    4               8            9                </a:t>
            </a:r>
            <a:r>
              <a:rPr lang="en-US" b="1" dirty="0" smtClean="0"/>
              <a:t>4</a:t>
            </a:r>
            <a:r>
              <a:rPr lang="en-US" dirty="0" smtClean="0"/>
              <a:t>                 </a:t>
            </a:r>
            <a:r>
              <a:rPr lang="en-US" b="1" dirty="0" smtClean="0"/>
              <a:t>4</a:t>
            </a:r>
            <a:r>
              <a:rPr lang="en-US" dirty="0" smtClean="0"/>
              <a:t>                   3</a:t>
            </a:r>
          </a:p>
          <a:p>
            <a:pPr>
              <a:buFont typeface="Arial" panose="020B0604020202020204" pitchFamily="34" charset="0"/>
              <a:buNone/>
            </a:pPr>
            <a:r>
              <a:rPr lang="en-US" dirty="0" smtClean="0"/>
              <a:t>     6</a:t>
            </a:r>
            <a:r>
              <a:rPr lang="en-US" baseline="30000" dirty="0" smtClean="0"/>
              <a:t>th</a:t>
            </a:r>
            <a:r>
              <a:rPr lang="en-US" dirty="0" smtClean="0"/>
              <a:t>                   2               6            6                </a:t>
            </a:r>
            <a:r>
              <a:rPr lang="en-US" b="1" dirty="0" smtClean="0">
                <a:solidFill>
                  <a:srgbClr val="0070C0"/>
                </a:solidFill>
              </a:rPr>
              <a:t>2</a:t>
            </a:r>
            <a:r>
              <a:rPr lang="en-US" dirty="0" smtClean="0"/>
              <a:t>                 3                   </a:t>
            </a:r>
            <a:r>
              <a:rPr lang="en-US" b="1" dirty="0" smtClean="0">
                <a:solidFill>
                  <a:srgbClr val="0070C0"/>
                </a:solidFill>
              </a:rPr>
              <a:t>2</a:t>
            </a:r>
          </a:p>
          <a:p>
            <a:pPr>
              <a:buFont typeface="Arial" panose="020B0604020202020204" pitchFamily="34" charset="0"/>
              <a:buNone/>
            </a:pPr>
            <a:r>
              <a:rPr lang="en-US" dirty="0" smtClean="0"/>
              <a:t>     7th                 0                4            3                0                 </a:t>
            </a:r>
            <a:r>
              <a:rPr lang="en-US" b="1" dirty="0" smtClean="0">
                <a:solidFill>
                  <a:srgbClr val="0070C0"/>
                </a:solidFill>
              </a:rPr>
              <a:t>2</a:t>
            </a:r>
            <a:r>
              <a:rPr lang="en-US" dirty="0" smtClean="0"/>
              <a:t>                   1</a:t>
            </a:r>
          </a:p>
          <a:p>
            <a:pPr>
              <a:buFont typeface="Arial" panose="020B0604020202020204" pitchFamily="34" charset="0"/>
              <a:buNone/>
            </a:pPr>
            <a:r>
              <a:rPr lang="en-US" dirty="0" smtClean="0"/>
              <a:t>     8</a:t>
            </a:r>
            <a:r>
              <a:rPr lang="en-US" baseline="30000" dirty="0" smtClean="0"/>
              <a:t>th</a:t>
            </a:r>
            <a:r>
              <a:rPr lang="en-US" dirty="0" smtClean="0"/>
              <a:t>                  -2               2            0               -1                1                    0</a:t>
            </a:r>
            <a:endParaRPr lang="en-US" dirty="0"/>
          </a:p>
        </p:txBody>
      </p:sp>
      <p:sp>
        <p:nvSpPr>
          <p:cNvPr id="4" name="Rectangle 3"/>
          <p:cNvSpPr/>
          <p:nvPr/>
        </p:nvSpPr>
        <p:spPr>
          <a:xfrm>
            <a:off x="191068" y="3835023"/>
            <a:ext cx="12000931" cy="3046988"/>
          </a:xfrm>
          <a:prstGeom prst="rect">
            <a:avLst/>
          </a:prstGeom>
        </p:spPr>
        <p:txBody>
          <a:bodyPr wrap="square">
            <a:spAutoFit/>
          </a:bodyPr>
          <a:lstStyle/>
          <a:p>
            <a:pPr>
              <a:buNone/>
            </a:pPr>
            <a:r>
              <a:rPr lang="en-US" sz="2400" dirty="0"/>
              <a:t>If  Price of X Y Z are </a:t>
            </a:r>
            <a:r>
              <a:rPr lang="en-US" sz="2400" dirty="0" smtClean="0"/>
              <a:t>different as above If </a:t>
            </a:r>
            <a:r>
              <a:rPr lang="en-US" sz="2400" b="1" dirty="0"/>
              <a:t>Mum</a:t>
            </a:r>
            <a:r>
              <a:rPr lang="en-US" sz="2400" dirty="0"/>
              <a:t> </a:t>
            </a:r>
            <a:r>
              <a:rPr lang="en-US" sz="2400" dirty="0" smtClean="0"/>
              <a:t>of money </a:t>
            </a:r>
            <a:r>
              <a:rPr lang="en-US" sz="2400" dirty="0"/>
              <a:t>1Rs= 6 utility for Ram and he has 30Rs. To </a:t>
            </a:r>
            <a:r>
              <a:rPr lang="en-US" sz="2400" dirty="0" smtClean="0"/>
              <a:t>get equilibrium having </a:t>
            </a:r>
            <a:r>
              <a:rPr lang="en-US" sz="2400" dirty="0"/>
              <a:t>maximum </a:t>
            </a:r>
            <a:r>
              <a:rPr lang="en-US" sz="2400" dirty="0" smtClean="0"/>
              <a:t>utility </a:t>
            </a:r>
            <a:r>
              <a:rPr lang="en-US" sz="2400" dirty="0"/>
              <a:t>Ram will  buy 4 units of X, 3 units of Y </a:t>
            </a:r>
            <a:r>
              <a:rPr lang="en-US" sz="2400" dirty="0" smtClean="0"/>
              <a:t>and</a:t>
            </a:r>
          </a:p>
          <a:p>
            <a:pPr>
              <a:buNone/>
            </a:pPr>
            <a:r>
              <a:rPr lang="en-US" sz="2400" dirty="0" smtClean="0"/>
              <a:t> </a:t>
            </a:r>
            <a:r>
              <a:rPr lang="en-US" sz="2400" dirty="0"/>
              <a:t>3 units of </a:t>
            </a:r>
            <a:r>
              <a:rPr lang="en-US" sz="2400" dirty="0" smtClean="0"/>
              <a:t>Z , Total </a:t>
            </a:r>
            <a:r>
              <a:rPr lang="en-US" sz="2400" dirty="0"/>
              <a:t>expenditure 19 </a:t>
            </a:r>
            <a:r>
              <a:rPr lang="en-US" sz="2400" dirty="0" err="1"/>
              <a:t>Rs</a:t>
            </a:r>
            <a:r>
              <a:rPr lang="en-US" sz="2400" dirty="0"/>
              <a:t>, remain </a:t>
            </a:r>
            <a:r>
              <a:rPr lang="en-US" sz="2400" dirty="0" err="1"/>
              <a:t>Rs</a:t>
            </a:r>
            <a:r>
              <a:rPr lang="en-US" sz="2400" dirty="0"/>
              <a:t> 11</a:t>
            </a:r>
          </a:p>
          <a:p>
            <a:pPr>
              <a:buNone/>
            </a:pPr>
            <a:r>
              <a:rPr lang="en-US" sz="2400" dirty="0"/>
              <a:t>Total utility from X=             42     (15+12+9+6)   Mux/</a:t>
            </a:r>
            <a:r>
              <a:rPr lang="en-US" sz="2400" dirty="0" err="1"/>
              <a:t>px</a:t>
            </a:r>
            <a:r>
              <a:rPr lang="en-US" sz="2400" dirty="0"/>
              <a:t> = 6 ( 6/1)</a:t>
            </a:r>
          </a:p>
          <a:p>
            <a:pPr>
              <a:buNone/>
            </a:pPr>
            <a:r>
              <a:rPr lang="en-US" sz="2400" dirty="0"/>
              <a:t>Total  utility from Y=            44     (18+14+12)     </a:t>
            </a:r>
            <a:r>
              <a:rPr lang="en-US" sz="2400" dirty="0" err="1"/>
              <a:t>Muy</a:t>
            </a:r>
            <a:r>
              <a:rPr lang="en-US" sz="2400" dirty="0"/>
              <a:t>/</a:t>
            </a:r>
            <a:r>
              <a:rPr lang="en-US" sz="2400" dirty="0" err="1"/>
              <a:t>py</a:t>
            </a:r>
            <a:r>
              <a:rPr lang="en-US" sz="2400" dirty="0"/>
              <a:t> =6  ( 12/2)</a:t>
            </a:r>
          </a:p>
          <a:p>
            <a:pPr>
              <a:buNone/>
            </a:pPr>
            <a:r>
              <a:rPr lang="en-US" sz="2400" dirty="0"/>
              <a:t>Total utility  from Z=            69      (30+21+18)    </a:t>
            </a:r>
            <a:r>
              <a:rPr lang="en-US" sz="2400" dirty="0" err="1"/>
              <a:t>Muz</a:t>
            </a:r>
            <a:r>
              <a:rPr lang="en-US" sz="2400" dirty="0"/>
              <a:t>/ </a:t>
            </a:r>
            <a:r>
              <a:rPr lang="en-US" sz="2400" dirty="0" err="1"/>
              <a:t>pz</a:t>
            </a:r>
            <a:r>
              <a:rPr lang="en-US" sz="2400" dirty="0"/>
              <a:t> = 6 (18/3)</a:t>
            </a:r>
          </a:p>
          <a:p>
            <a:pPr>
              <a:buNone/>
            </a:pPr>
            <a:r>
              <a:rPr lang="en-US" sz="2400" dirty="0"/>
              <a:t>Total  utility from m =          66      (11x6)                  Mum= 6</a:t>
            </a:r>
          </a:p>
          <a:p>
            <a:pPr>
              <a:buNone/>
            </a:pPr>
            <a:r>
              <a:rPr lang="en-US" sz="2400" dirty="0"/>
              <a:t>                    TOTAL       =       221</a:t>
            </a:r>
          </a:p>
        </p:txBody>
      </p:sp>
    </p:spTree>
    <p:extLst>
      <p:ext uri="{BB962C8B-B14F-4D97-AF65-F5344CB8AC3E}">
        <p14:creationId xmlns:p14="http://schemas.microsoft.com/office/powerpoint/2010/main" val="3453302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khatabook-assets.s3.amazonaws.com/media/post/WCsL5rjzHtXXebNBe2tJ9gHpwELl2k-_AtIflI-sBdMad_B5eX3_EwsGUawI2PAJJeVJCiWu6jzDmB6bs-SnEskgRIUd8m0nLiy57Y12Pm-SarE0du2FdJqbA1i0GzK5kWG_6kWjBSM0cG12b4Qt2GZJX9LMBErswvGL9GqnkQxltW18yHiRFLJqUYcsmA.webp"/>
          <p:cNvSpPr>
            <a:spLocks noChangeAspect="1" noChangeArrowheads="1"/>
          </p:cNvSpPr>
          <p:nvPr/>
        </p:nvSpPr>
        <p:spPr bwMode="auto">
          <a:xfrm>
            <a:off x="865261" y="27861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F:\Desktop\3.pngimage2.png"/>
          <p:cNvPicPr>
            <a:picLocks noChangeAspect="1" noChangeArrowheads="1"/>
          </p:cNvPicPr>
          <p:nvPr/>
        </p:nvPicPr>
        <p:blipFill>
          <a:blip r:embed="rId2" cstate="print"/>
          <a:srcRect/>
          <a:stretch>
            <a:fillRect/>
          </a:stretch>
        </p:blipFill>
        <p:spPr bwMode="auto">
          <a:xfrm>
            <a:off x="6223374" y="1523702"/>
            <a:ext cx="5932434" cy="4786114"/>
          </a:xfrm>
          <a:prstGeom prst="rect">
            <a:avLst/>
          </a:prstGeom>
          <a:noFill/>
        </p:spPr>
      </p:pic>
      <p:pic>
        <p:nvPicPr>
          <p:cNvPr id="4" name="Picture 2" descr="https://i0.wp.com/tutorstips.com/wp-content/uploads/2020/08/consumer-equilibrium-1-commodity-1.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0" y="718482"/>
            <a:ext cx="6196084" cy="605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76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40" y="27287"/>
            <a:ext cx="12157497" cy="7725192"/>
          </a:xfrm>
          <a:prstGeom prst="rect">
            <a:avLst/>
          </a:prstGeom>
        </p:spPr>
        <p:txBody>
          <a:bodyPr wrap="square">
            <a:spAutoFit/>
          </a:bodyPr>
          <a:lstStyle/>
          <a:p>
            <a:pPr algn="just"/>
            <a:r>
              <a:rPr lang="en-US" sz="2800" b="1" dirty="0"/>
              <a:t>Criticism of Cardinal Utility </a:t>
            </a:r>
            <a:r>
              <a:rPr lang="en-US" sz="2800" b="1" dirty="0" smtClean="0"/>
              <a:t>Analysis</a:t>
            </a:r>
          </a:p>
          <a:p>
            <a:pPr algn="just">
              <a:lnSpc>
                <a:spcPct val="150000"/>
              </a:lnSpc>
            </a:pPr>
            <a:r>
              <a:rPr lang="en-US" sz="2400" dirty="0" smtClean="0"/>
              <a:t>1)</a:t>
            </a:r>
            <a:r>
              <a:rPr lang="en-US" sz="2400" b="1" dirty="0" smtClean="0"/>
              <a:t> </a:t>
            </a:r>
            <a:r>
              <a:rPr lang="en-US" sz="2400" dirty="0" smtClean="0">
                <a:solidFill>
                  <a:srgbClr val="444444"/>
                </a:solidFill>
                <a:latin typeface="Open Sans"/>
              </a:rPr>
              <a:t>Consumer </a:t>
            </a:r>
            <a:r>
              <a:rPr lang="en-US" sz="2400" dirty="0">
                <a:solidFill>
                  <a:srgbClr val="444444"/>
                </a:solidFill>
                <a:latin typeface="Open Sans"/>
              </a:rPr>
              <a:t>is not </a:t>
            </a:r>
            <a:r>
              <a:rPr lang="en-US" sz="2400" dirty="0" smtClean="0">
                <a:solidFill>
                  <a:srgbClr val="444444"/>
                </a:solidFill>
                <a:latin typeface="Open Sans"/>
              </a:rPr>
              <a:t>rational</a:t>
            </a:r>
          </a:p>
          <a:p>
            <a:pPr algn="just">
              <a:lnSpc>
                <a:spcPct val="150000"/>
              </a:lnSpc>
            </a:pPr>
            <a:r>
              <a:rPr lang="en-US" sz="2400" dirty="0" smtClean="0">
                <a:solidFill>
                  <a:srgbClr val="444444"/>
                </a:solidFill>
                <a:latin typeface="Open Sans"/>
              </a:rPr>
              <a:t>2) Cardinal </a:t>
            </a:r>
            <a:r>
              <a:rPr lang="en-US" sz="2400" dirty="0">
                <a:solidFill>
                  <a:srgbClr val="444444"/>
                </a:solidFill>
                <a:latin typeface="Open Sans"/>
              </a:rPr>
              <a:t>measurement of utility is not </a:t>
            </a:r>
            <a:r>
              <a:rPr lang="en-US" sz="2400" dirty="0" smtClean="0">
                <a:solidFill>
                  <a:srgbClr val="444444"/>
                </a:solidFill>
                <a:latin typeface="Open Sans"/>
              </a:rPr>
              <a:t>possible</a:t>
            </a:r>
          </a:p>
          <a:p>
            <a:pPr algn="just">
              <a:lnSpc>
                <a:spcPct val="150000"/>
              </a:lnSpc>
            </a:pPr>
            <a:r>
              <a:rPr lang="en-US" sz="2400" dirty="0" smtClean="0">
                <a:solidFill>
                  <a:srgbClr val="444444"/>
                </a:solidFill>
                <a:latin typeface="Open Sans"/>
              </a:rPr>
              <a:t>3) Marginal </a:t>
            </a:r>
            <a:r>
              <a:rPr lang="en-US" sz="2400" dirty="0">
                <a:solidFill>
                  <a:srgbClr val="444444"/>
                </a:solidFill>
                <a:latin typeface="Open Sans"/>
              </a:rPr>
              <a:t>utility of money does not remain </a:t>
            </a:r>
            <a:r>
              <a:rPr lang="en-US" sz="2400" dirty="0" smtClean="0">
                <a:solidFill>
                  <a:srgbClr val="444444"/>
                </a:solidFill>
                <a:latin typeface="Open Sans"/>
              </a:rPr>
              <a:t>constant</a:t>
            </a:r>
          </a:p>
          <a:p>
            <a:pPr algn="just">
              <a:lnSpc>
                <a:spcPct val="150000"/>
              </a:lnSpc>
            </a:pPr>
            <a:r>
              <a:rPr lang="en-US" sz="2400" dirty="0" smtClean="0">
                <a:solidFill>
                  <a:srgbClr val="444444"/>
                </a:solidFill>
                <a:latin typeface="Open Sans"/>
              </a:rPr>
              <a:t>4) Marginal </a:t>
            </a:r>
            <a:r>
              <a:rPr lang="en-US" sz="2400" dirty="0">
                <a:solidFill>
                  <a:srgbClr val="444444"/>
                </a:solidFill>
                <a:latin typeface="Open Sans"/>
              </a:rPr>
              <a:t>utility cannot be estimated in all </a:t>
            </a:r>
            <a:r>
              <a:rPr lang="en-US" sz="2400" dirty="0" smtClean="0">
                <a:solidFill>
                  <a:srgbClr val="444444"/>
                </a:solidFill>
                <a:latin typeface="Open Sans"/>
              </a:rPr>
              <a:t>conditions</a:t>
            </a:r>
          </a:p>
          <a:p>
            <a:pPr algn="just">
              <a:lnSpc>
                <a:spcPct val="150000"/>
              </a:lnSpc>
            </a:pPr>
            <a:r>
              <a:rPr lang="en-US" sz="2400" dirty="0" smtClean="0">
                <a:solidFill>
                  <a:srgbClr val="444444"/>
                </a:solidFill>
                <a:latin typeface="Open Sans"/>
              </a:rPr>
              <a:t>5) Money </a:t>
            </a:r>
            <a:r>
              <a:rPr lang="en-US" sz="2400" dirty="0">
                <a:solidFill>
                  <a:srgbClr val="444444"/>
                </a:solidFill>
                <a:latin typeface="Open Sans"/>
              </a:rPr>
              <a:t>is not a satisfactory measure of </a:t>
            </a:r>
            <a:r>
              <a:rPr lang="en-US" sz="2400" dirty="0" smtClean="0">
                <a:solidFill>
                  <a:srgbClr val="444444"/>
                </a:solidFill>
                <a:latin typeface="Open Sans"/>
              </a:rPr>
              <a:t>utility</a:t>
            </a:r>
          </a:p>
          <a:p>
            <a:pPr algn="just">
              <a:lnSpc>
                <a:spcPct val="150000"/>
              </a:lnSpc>
            </a:pPr>
            <a:r>
              <a:rPr lang="en-US" sz="2400" dirty="0" smtClean="0">
                <a:solidFill>
                  <a:srgbClr val="444444"/>
                </a:solidFill>
                <a:latin typeface="Open Sans"/>
              </a:rPr>
              <a:t>6) Every product </a:t>
            </a:r>
            <a:r>
              <a:rPr lang="en-US" sz="2400" dirty="0">
                <a:solidFill>
                  <a:srgbClr val="444444"/>
                </a:solidFill>
                <a:latin typeface="Open Sans"/>
              </a:rPr>
              <a:t>is not an independent </a:t>
            </a:r>
            <a:r>
              <a:rPr lang="en-US" sz="2400" dirty="0" smtClean="0">
                <a:solidFill>
                  <a:srgbClr val="444444"/>
                </a:solidFill>
                <a:latin typeface="Open Sans"/>
              </a:rPr>
              <a:t> product or </a:t>
            </a:r>
            <a:r>
              <a:rPr lang="en-US" sz="2400" dirty="0">
                <a:solidFill>
                  <a:srgbClr val="444444"/>
                </a:solidFill>
                <a:latin typeface="Open Sans"/>
              </a:rPr>
              <a:t>utility analysis ignored cross effect</a:t>
            </a:r>
            <a:r>
              <a:rPr lang="en-US" sz="2400" dirty="0" smtClean="0">
                <a:solidFill>
                  <a:srgbClr val="444444"/>
                </a:solidFill>
                <a:latin typeface="Open Sans"/>
              </a:rPr>
              <a:t>.</a:t>
            </a:r>
          </a:p>
          <a:p>
            <a:pPr algn="just">
              <a:lnSpc>
                <a:spcPct val="150000"/>
              </a:lnSpc>
            </a:pPr>
            <a:r>
              <a:rPr lang="en-US" sz="2400" dirty="0" smtClean="0">
                <a:solidFill>
                  <a:srgbClr val="444444"/>
                </a:solidFill>
                <a:latin typeface="Open Sans"/>
              </a:rPr>
              <a:t>7) Utility </a:t>
            </a:r>
            <a:r>
              <a:rPr lang="en-US" sz="2400" dirty="0">
                <a:solidFill>
                  <a:srgbClr val="444444"/>
                </a:solidFill>
                <a:latin typeface="Open Sans"/>
              </a:rPr>
              <a:t>analysis </a:t>
            </a:r>
            <a:r>
              <a:rPr lang="en-US" sz="2400" dirty="0" smtClean="0">
                <a:solidFill>
                  <a:srgbClr val="444444"/>
                </a:solidFill>
                <a:latin typeface="Open Sans"/>
              </a:rPr>
              <a:t>has to many assumptions </a:t>
            </a:r>
          </a:p>
          <a:p>
            <a:pPr algn="just">
              <a:lnSpc>
                <a:spcPct val="150000"/>
              </a:lnSpc>
            </a:pPr>
            <a:r>
              <a:rPr lang="en-US" sz="2400" dirty="0" smtClean="0">
                <a:solidFill>
                  <a:srgbClr val="444444"/>
                </a:solidFill>
                <a:latin typeface="Open Sans"/>
              </a:rPr>
              <a:t>8) Man </a:t>
            </a:r>
            <a:r>
              <a:rPr lang="en-US" sz="2400" dirty="0">
                <a:solidFill>
                  <a:srgbClr val="444444"/>
                </a:solidFill>
                <a:latin typeface="Open Sans"/>
              </a:rPr>
              <a:t>is not a calculating machine or computer</a:t>
            </a:r>
            <a:r>
              <a:rPr lang="en-US" sz="2400" dirty="0" smtClean="0">
                <a:solidFill>
                  <a:srgbClr val="444444"/>
                </a:solidFill>
                <a:latin typeface="Open Sans"/>
              </a:rPr>
              <a:t>.</a:t>
            </a:r>
          </a:p>
          <a:p>
            <a:pPr algn="just">
              <a:lnSpc>
                <a:spcPct val="150000"/>
              </a:lnSpc>
            </a:pPr>
            <a:r>
              <a:rPr lang="en-US" sz="2400" dirty="0" smtClean="0">
                <a:solidFill>
                  <a:srgbClr val="444444"/>
                </a:solidFill>
                <a:latin typeface="Open Sans"/>
              </a:rPr>
              <a:t>9) No </a:t>
            </a:r>
            <a:r>
              <a:rPr lang="en-US" sz="2400" dirty="0">
                <a:solidFill>
                  <a:srgbClr val="444444"/>
                </a:solidFill>
                <a:latin typeface="Open Sans"/>
              </a:rPr>
              <a:t>distinction between income effect and substitution </a:t>
            </a:r>
            <a:r>
              <a:rPr lang="en-US" sz="2400" dirty="0" smtClean="0">
                <a:solidFill>
                  <a:srgbClr val="444444"/>
                </a:solidFill>
                <a:latin typeface="Open Sans"/>
              </a:rPr>
              <a:t>effect.</a:t>
            </a:r>
          </a:p>
          <a:p>
            <a:pPr algn="just">
              <a:lnSpc>
                <a:spcPct val="150000"/>
              </a:lnSpc>
            </a:pPr>
            <a:r>
              <a:rPr lang="en-US" sz="2400" dirty="0" smtClean="0">
                <a:solidFill>
                  <a:srgbClr val="444444"/>
                </a:solidFill>
                <a:latin typeface="Open Sans"/>
              </a:rPr>
              <a:t>10) Utility analysis does </a:t>
            </a:r>
            <a:r>
              <a:rPr lang="en-US" sz="2400" dirty="0">
                <a:solidFill>
                  <a:srgbClr val="444444"/>
                </a:solidFill>
                <a:latin typeface="Open Sans"/>
              </a:rPr>
              <a:t>not explain </a:t>
            </a:r>
            <a:r>
              <a:rPr lang="en-US" sz="2400" dirty="0" smtClean="0">
                <a:solidFill>
                  <a:srgbClr val="444444"/>
                </a:solidFill>
                <a:latin typeface="Open Sans"/>
              </a:rPr>
              <a:t>Geffen </a:t>
            </a:r>
            <a:r>
              <a:rPr lang="en-US" sz="2400" dirty="0">
                <a:solidFill>
                  <a:srgbClr val="444444"/>
                </a:solidFill>
                <a:latin typeface="Open Sans"/>
              </a:rPr>
              <a:t>paradox</a:t>
            </a:r>
            <a:r>
              <a:rPr lang="en-US" sz="2400" dirty="0" smtClean="0">
                <a:solidFill>
                  <a:srgbClr val="444444"/>
                </a:solidFill>
                <a:latin typeface="Open Sans"/>
              </a:rPr>
              <a:t>. </a:t>
            </a:r>
          </a:p>
          <a:p>
            <a:pPr algn="just">
              <a:lnSpc>
                <a:spcPct val="150000"/>
              </a:lnSpc>
            </a:pPr>
            <a:r>
              <a:rPr lang="en-US" sz="2400" dirty="0">
                <a:solidFill>
                  <a:srgbClr val="444444"/>
                </a:solidFill>
                <a:latin typeface="Open Sans"/>
              </a:rPr>
              <a:t/>
            </a:r>
            <a:br>
              <a:rPr lang="en-US" sz="2400" dirty="0">
                <a:solidFill>
                  <a:srgbClr val="444444"/>
                </a:solidFill>
                <a:latin typeface="Open Sans"/>
              </a:rPr>
            </a:br>
            <a:endParaRPr lang="en-US" sz="2400" dirty="0">
              <a:solidFill>
                <a:srgbClr val="444444"/>
              </a:solidFill>
              <a:latin typeface="Open Sans"/>
            </a:endParaRPr>
          </a:p>
          <a:p>
            <a:r>
              <a:rPr lang="en-US" dirty="0"/>
              <a:t/>
            </a:r>
            <a:br>
              <a:rPr lang="en-US" dirty="0"/>
            </a:br>
            <a:endParaRPr lang="en-US" dirty="0"/>
          </a:p>
        </p:txBody>
      </p:sp>
    </p:spTree>
    <p:extLst>
      <p:ext uri="{BB962C8B-B14F-4D97-AF65-F5344CB8AC3E}">
        <p14:creationId xmlns:p14="http://schemas.microsoft.com/office/powerpoint/2010/main" val="2625675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8764358" cy="523220"/>
          </a:xfrm>
          <a:prstGeom prst="rect">
            <a:avLst/>
          </a:prstGeom>
        </p:spPr>
        <p:txBody>
          <a:bodyPr wrap="square">
            <a:spAutoFit/>
          </a:bodyPr>
          <a:lstStyle/>
          <a:p>
            <a:r>
              <a:rPr lang="en-US" sz="2800" b="1" u="sng" dirty="0" smtClean="0"/>
              <a:t>Derivation of Demand Curve under Cardinal Approach</a:t>
            </a:r>
            <a:endParaRPr lang="en-US" sz="2800" dirty="0"/>
          </a:p>
        </p:txBody>
      </p:sp>
      <p:sp>
        <p:nvSpPr>
          <p:cNvPr id="4" name="Rectangle 3"/>
          <p:cNvSpPr/>
          <p:nvPr/>
        </p:nvSpPr>
        <p:spPr>
          <a:xfrm>
            <a:off x="1" y="382980"/>
            <a:ext cx="12191999" cy="6161687"/>
          </a:xfrm>
          <a:prstGeom prst="rect">
            <a:avLst/>
          </a:prstGeom>
        </p:spPr>
        <p:txBody>
          <a:bodyPr wrap="square">
            <a:spAutoFit/>
          </a:bodyPr>
          <a:lstStyle/>
          <a:p>
            <a:pPr>
              <a:lnSpc>
                <a:spcPct val="150000"/>
              </a:lnSpc>
            </a:pPr>
            <a:r>
              <a:rPr lang="en-US" sz="2000" dirty="0" smtClean="0"/>
              <a:t>                       Dr</a:t>
            </a:r>
            <a:r>
              <a:rPr lang="en-US" sz="2000" dirty="0"/>
              <a:t>. Alfred Marshall derived the demand curve with the </a:t>
            </a:r>
            <a:r>
              <a:rPr lang="en-US" sz="2000" dirty="0" smtClean="0"/>
              <a:t>help of </a:t>
            </a:r>
            <a:r>
              <a:rPr lang="en-US" sz="2000" dirty="0"/>
              <a:t>law of diminishing marginal utility. The law of diminishing marginal utility states that as the consumer purchases more and more units of a commodity, he gets less and less utility from the successive units of the expenditure. At the same time, </a:t>
            </a:r>
            <a:r>
              <a:rPr lang="en-US" sz="2000" dirty="0" smtClean="0"/>
              <a:t>marginal utility of money is constant  and the consumer get equilibrium when, MUX = </a:t>
            </a:r>
            <a:r>
              <a:rPr lang="en-US" sz="2000" dirty="0" err="1" smtClean="0"/>
              <a:t>MUm</a:t>
            </a:r>
            <a:r>
              <a:rPr lang="en-US" sz="2000" dirty="0" smtClean="0"/>
              <a:t> .</a:t>
            </a:r>
          </a:p>
          <a:p>
            <a:pPr>
              <a:lnSpc>
                <a:spcPct val="150000"/>
              </a:lnSpc>
            </a:pPr>
            <a:r>
              <a:rPr lang="en-US" sz="2000" dirty="0"/>
              <a:t> </a:t>
            </a:r>
            <a:r>
              <a:rPr lang="en-US" sz="2000" dirty="0" smtClean="0"/>
              <a:t>             A </a:t>
            </a:r>
            <a:r>
              <a:rPr lang="en-US" sz="2000" dirty="0"/>
              <a:t>rational consumer, before, while purchasing a commodity compares the price of the commodity which he has to pay with the utility of a commodity he receives from it. So long as the marginal utility of a commodity is higher than its price (MU x &gt; P x ), the consumer would demand more and more units of it till its marginal utility is equal to its price MU x = P x or the equilibrium condition is established. To put it differently, as the consumer consumes more and more units of a commodity, its marginal utility goes on diminishing. So it is only at a diminishing price at which the consumer would like to demand more and more units of a commodity </a:t>
            </a:r>
            <a:r>
              <a:rPr lang="en-US" sz="2000" dirty="0" smtClean="0"/>
              <a:t>as </a:t>
            </a:r>
            <a:r>
              <a:rPr lang="en-US" sz="2000" dirty="0"/>
              <a:t>the consumer purchases more and more units of one commodity, then lesser and lesser amount of money is left with him to buy other goods and services</a:t>
            </a:r>
            <a:r>
              <a:rPr lang="en-US" sz="2000" dirty="0" smtClean="0"/>
              <a:t>. If  it is express in graph we can get a demand curve as below.</a:t>
            </a:r>
            <a:endParaRPr lang="en-US" sz="2000" dirty="0"/>
          </a:p>
          <a:p>
            <a:pPr>
              <a:lnSpc>
                <a:spcPct val="200000"/>
              </a:lnSpc>
            </a:pPr>
            <a:endParaRPr lang="en-US" sz="2000" b="1" dirty="0"/>
          </a:p>
        </p:txBody>
      </p:sp>
    </p:spTree>
    <p:extLst>
      <p:ext uri="{BB962C8B-B14F-4D97-AF65-F5344CB8AC3E}">
        <p14:creationId xmlns:p14="http://schemas.microsoft.com/office/powerpoint/2010/main" val="4139639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69"/>
            <a:ext cx="12192000" cy="6026743"/>
          </a:xfrm>
          <a:prstGeom prst="rect">
            <a:avLst/>
          </a:prstGeom>
        </p:spPr>
      </p:pic>
    </p:spTree>
    <p:extLst>
      <p:ext uri="{BB962C8B-B14F-4D97-AF65-F5344CB8AC3E}">
        <p14:creationId xmlns:p14="http://schemas.microsoft.com/office/powerpoint/2010/main" val="311869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7940635"/>
          </a:xfrm>
          <a:prstGeom prst="rect">
            <a:avLst/>
          </a:prstGeom>
        </p:spPr>
        <p:txBody>
          <a:bodyPr wrap="square">
            <a:spAutoFit/>
          </a:bodyPr>
          <a:lstStyle/>
          <a:p>
            <a:r>
              <a:rPr lang="en-US" sz="2400" b="1" u="sng" dirty="0" smtClean="0"/>
              <a:t>Alfred Marshall, 1890 AD</a:t>
            </a:r>
          </a:p>
          <a:p>
            <a:pPr>
              <a:lnSpc>
                <a:spcPct val="150000"/>
              </a:lnSpc>
            </a:pPr>
            <a:r>
              <a:rPr lang="en-US" dirty="0" smtClean="0"/>
              <a:t>Book Published by Alfred Marshall titled as </a:t>
            </a:r>
            <a:br>
              <a:rPr lang="en-US" dirty="0" smtClean="0"/>
            </a:br>
            <a:r>
              <a:rPr lang="en-US" dirty="0" smtClean="0"/>
              <a:t>                 “</a:t>
            </a:r>
            <a:r>
              <a:rPr lang="en-US" b="1" dirty="0" smtClean="0"/>
              <a:t>Principles of Economics</a:t>
            </a:r>
            <a:r>
              <a:rPr lang="en-US" dirty="0" smtClean="0"/>
              <a:t>”</a:t>
            </a:r>
          </a:p>
          <a:p>
            <a:pPr>
              <a:lnSpc>
                <a:spcPct val="150000"/>
              </a:lnSpc>
            </a:pPr>
            <a:r>
              <a:rPr lang="en-US" dirty="0" smtClean="0"/>
              <a:t>Definition of Economics as per</a:t>
            </a:r>
            <a:r>
              <a:rPr lang="en-US" i="1" dirty="0" smtClean="0"/>
              <a:t> Alfred Marshall- </a:t>
            </a:r>
            <a:r>
              <a:rPr lang="en-US" dirty="0" smtClean="0"/>
              <a:t>“ Economics is a study of mankind in the ordinary business of life.  It examines that part of individual’s and social actions which is most closely connected with the attainment and with the use of material requisites of well being.</a:t>
            </a:r>
          </a:p>
          <a:p>
            <a:pPr>
              <a:lnSpc>
                <a:spcPct val="150000"/>
              </a:lnSpc>
            </a:pPr>
            <a:r>
              <a:rPr lang="en-US" dirty="0" smtClean="0"/>
              <a:t>  Economics studies that portion of the personal and social activities, which are closely related to the attainment of material resources, related to welfare and its utilization . </a:t>
            </a:r>
          </a:p>
          <a:p>
            <a:pPr>
              <a:lnSpc>
                <a:spcPct val="150000"/>
              </a:lnSpc>
            </a:pPr>
            <a:r>
              <a:rPr lang="en-US" dirty="0" smtClean="0"/>
              <a:t>Economics studies all the actions that people take in order to achieve economic welfare because man earns money to get material welfare.” Economics is the study of humans, in relation to the ordinary business of life.” </a:t>
            </a:r>
          </a:p>
          <a:p>
            <a:r>
              <a:rPr lang="en-US" sz="2400" b="1" u="sng" dirty="0" smtClean="0"/>
              <a:t>Lionel Robbins, 1923 AD</a:t>
            </a:r>
          </a:p>
          <a:p>
            <a:pPr>
              <a:lnSpc>
                <a:spcPct val="150000"/>
              </a:lnSpc>
            </a:pPr>
            <a:r>
              <a:rPr lang="en-US" dirty="0" smtClean="0"/>
              <a:t>         Book Published by Lionel Robbins titled as </a:t>
            </a:r>
            <a:br>
              <a:rPr lang="en-US" dirty="0" smtClean="0"/>
            </a:br>
            <a:r>
              <a:rPr lang="en-US" dirty="0" smtClean="0"/>
              <a:t>     “</a:t>
            </a:r>
            <a:r>
              <a:rPr lang="en-US" b="1" dirty="0" smtClean="0"/>
              <a:t>Principles of Economics</a:t>
            </a:r>
            <a:r>
              <a:rPr lang="en-US" dirty="0" smtClean="0"/>
              <a:t>” and “</a:t>
            </a:r>
            <a:r>
              <a:rPr lang="en-US" b="1" dirty="0" smtClean="0"/>
              <a:t>Essay on Nature and significance of    economic science</a:t>
            </a:r>
            <a:r>
              <a:rPr lang="en-US" dirty="0" smtClean="0"/>
              <a:t>” 1932 AD</a:t>
            </a:r>
          </a:p>
          <a:p>
            <a:pPr>
              <a:lnSpc>
                <a:spcPct val="150000"/>
              </a:lnSpc>
            </a:pPr>
            <a:r>
              <a:rPr lang="en-US" dirty="0" smtClean="0"/>
              <a:t>       Definition of Economics as per </a:t>
            </a:r>
            <a:r>
              <a:rPr lang="en-US" i="1" dirty="0" smtClean="0"/>
              <a:t>Lionel Robbins</a:t>
            </a:r>
            <a:r>
              <a:rPr lang="en-US" dirty="0" smtClean="0"/>
              <a:t>-  “Economics is the science which studies human behavior as a relationship between end and scarce means, which have alternative use.”</a:t>
            </a:r>
            <a:r>
              <a:rPr lang="en-US" b="1" dirty="0" smtClean="0"/>
              <a:t> </a:t>
            </a:r>
          </a:p>
          <a:p>
            <a:pPr>
              <a:lnSpc>
                <a:spcPct val="150000"/>
              </a:lnSpc>
            </a:pPr>
            <a:r>
              <a:rPr lang="en-US" b="1" dirty="0" smtClean="0"/>
              <a:t> a)Unlimited Wants                                          b) Scarce Means</a:t>
            </a:r>
          </a:p>
          <a:p>
            <a:pPr>
              <a:lnSpc>
                <a:spcPct val="150000"/>
              </a:lnSpc>
            </a:pPr>
            <a:r>
              <a:rPr lang="en-US" b="1" dirty="0" smtClean="0"/>
              <a:t> c) Alternative Use of Scarce                             d) Means Variation in the Intensity of wants</a:t>
            </a:r>
          </a:p>
          <a:p>
            <a:pPr>
              <a:lnSpc>
                <a:spcPct val="150000"/>
              </a:lnSpc>
            </a:pPr>
            <a:endParaRPr lang="en-US" b="1" dirty="0" smtClean="0"/>
          </a:p>
          <a:p>
            <a:endParaRPr lang="en-US" dirty="0"/>
          </a:p>
        </p:txBody>
      </p:sp>
    </p:spTree>
    <p:extLst>
      <p:ext uri="{BB962C8B-B14F-4D97-AF65-F5344CB8AC3E}">
        <p14:creationId xmlns:p14="http://schemas.microsoft.com/office/powerpoint/2010/main" val="688113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Desktop\Derivation of Demand curve.jpg"/>
          <p:cNvPicPr>
            <a:picLocks noChangeAspect="1" noChangeArrowheads="1"/>
          </p:cNvPicPr>
          <p:nvPr/>
        </p:nvPicPr>
        <p:blipFill>
          <a:blip r:embed="rId2" cstate="print"/>
          <a:srcRect/>
          <a:stretch>
            <a:fillRect/>
          </a:stretch>
        </p:blipFill>
        <p:spPr bwMode="auto">
          <a:xfrm>
            <a:off x="477671" y="0"/>
            <a:ext cx="10645253" cy="6858000"/>
          </a:xfrm>
          <a:prstGeom prst="rect">
            <a:avLst/>
          </a:prstGeom>
          <a:noFill/>
        </p:spPr>
      </p:pic>
    </p:spTree>
    <p:extLst>
      <p:ext uri="{BB962C8B-B14F-4D97-AF65-F5344CB8AC3E}">
        <p14:creationId xmlns:p14="http://schemas.microsoft.com/office/powerpoint/2010/main" val="3250772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28" y="83127"/>
            <a:ext cx="12108872" cy="5416868"/>
          </a:xfrm>
          <a:prstGeom prst="rect">
            <a:avLst/>
          </a:prstGeom>
        </p:spPr>
        <p:txBody>
          <a:bodyPr wrap="square">
            <a:spAutoFit/>
          </a:bodyPr>
          <a:lstStyle/>
          <a:p>
            <a:pPr>
              <a:buNone/>
            </a:pPr>
            <a:r>
              <a:rPr lang="en-US" sz="2800" b="1" u="sng" dirty="0"/>
              <a:t>Ordinal Utility </a:t>
            </a:r>
            <a:r>
              <a:rPr lang="en-US" sz="2800" b="1" u="sng" dirty="0" smtClean="0"/>
              <a:t>Analysis or Indifference curve Analysis</a:t>
            </a:r>
            <a:r>
              <a:rPr lang="en-US" sz="2800" dirty="0"/>
              <a:t> </a:t>
            </a:r>
            <a:endParaRPr lang="en-US" sz="2800" dirty="0" smtClean="0"/>
          </a:p>
          <a:p>
            <a:pPr>
              <a:lnSpc>
                <a:spcPct val="150000"/>
              </a:lnSpc>
              <a:buNone/>
            </a:pPr>
            <a:r>
              <a:rPr lang="en-US" sz="2000" dirty="0" smtClean="0"/>
              <a:t>                                 The </a:t>
            </a:r>
            <a:r>
              <a:rPr lang="en-US" sz="2000" dirty="0"/>
              <a:t>modern economist, Hicks  have </a:t>
            </a:r>
            <a:r>
              <a:rPr lang="en-US" sz="2000" dirty="0" smtClean="0"/>
              <a:t>applied </a:t>
            </a:r>
            <a:r>
              <a:rPr lang="en-US" sz="2000" dirty="0"/>
              <a:t>the ordinal utility   concept to study the consumer </a:t>
            </a:r>
            <a:r>
              <a:rPr lang="en-US" sz="2000" dirty="0" smtClean="0"/>
              <a:t>behavior</a:t>
            </a:r>
            <a:r>
              <a:rPr lang="en-US" sz="2000" dirty="0"/>
              <a:t>. The </a:t>
            </a:r>
            <a:r>
              <a:rPr lang="en-US" sz="2000" b="1" dirty="0"/>
              <a:t>Ordinal Utility</a:t>
            </a:r>
            <a:r>
              <a:rPr lang="en-US" sz="2000" dirty="0"/>
              <a:t> approach is based on the fact that the utility of a </a:t>
            </a:r>
            <a:r>
              <a:rPr lang="en-US" sz="2000" dirty="0" smtClean="0"/>
              <a:t>commodity </a:t>
            </a:r>
            <a:r>
              <a:rPr lang="en-US" sz="2000" dirty="0"/>
              <a:t>cannot be measured in absolute quantity, but however, it will be </a:t>
            </a:r>
            <a:r>
              <a:rPr lang="en-US" sz="2000" dirty="0" smtClean="0"/>
              <a:t> </a:t>
            </a:r>
            <a:r>
              <a:rPr lang="en-US" sz="2000" dirty="0"/>
              <a:t>possible for a consumer to tell subjectively whether the commodity   derives </a:t>
            </a:r>
            <a:r>
              <a:rPr lang="en-US" sz="2000" dirty="0" smtClean="0"/>
              <a:t> </a:t>
            </a:r>
            <a:r>
              <a:rPr lang="en-US" sz="2000" dirty="0"/>
              <a:t>more or less or equal satisfaction when compared to another. </a:t>
            </a:r>
            <a:r>
              <a:rPr lang="en-US" sz="2000" dirty="0" smtClean="0"/>
              <a:t>The </a:t>
            </a:r>
            <a:r>
              <a:rPr lang="en-US" sz="2000" dirty="0"/>
              <a:t>modern </a:t>
            </a:r>
            <a:r>
              <a:rPr lang="en-US" sz="2000" dirty="0" smtClean="0"/>
              <a:t>economist  mention </a:t>
            </a:r>
            <a:r>
              <a:rPr lang="en-US" sz="2000" dirty="0"/>
              <a:t>that the utility being the psychological phenomena it cannot be </a:t>
            </a:r>
            <a:r>
              <a:rPr lang="en-US" sz="2000" dirty="0" smtClean="0"/>
              <a:t>measured </a:t>
            </a:r>
            <a:r>
              <a:rPr lang="en-US" sz="2000" dirty="0"/>
              <a:t>theoretically, quantitatively and even cardinally</a:t>
            </a:r>
            <a:r>
              <a:rPr lang="en-US" sz="2000" dirty="0" smtClean="0"/>
              <a:t>.</a:t>
            </a:r>
            <a:r>
              <a:rPr lang="en-US" sz="2000" dirty="0"/>
              <a:t> </a:t>
            </a:r>
            <a:endParaRPr lang="en-US" sz="2000" dirty="0" smtClean="0"/>
          </a:p>
          <a:p>
            <a:pPr>
              <a:lnSpc>
                <a:spcPct val="150000"/>
              </a:lnSpc>
              <a:buNone/>
            </a:pPr>
            <a:r>
              <a:rPr lang="en-US" sz="2000" dirty="0" smtClean="0"/>
              <a:t>According </a:t>
            </a:r>
            <a:r>
              <a:rPr lang="en-US" sz="2000" dirty="0"/>
              <a:t>to ordinal </a:t>
            </a:r>
            <a:r>
              <a:rPr lang="en-US" sz="2000" dirty="0" smtClean="0"/>
              <a:t>approach consumer  </a:t>
            </a:r>
            <a:r>
              <a:rPr lang="en-US" sz="2000" dirty="0"/>
              <a:t>behavior  can explain in terms of his preference or ranking for </a:t>
            </a:r>
            <a:r>
              <a:rPr lang="en-US" sz="2000" dirty="0" smtClean="0"/>
              <a:t>different </a:t>
            </a:r>
            <a:r>
              <a:rPr lang="en-US" sz="2000" dirty="0"/>
              <a:t>combinations </a:t>
            </a:r>
          </a:p>
          <a:p>
            <a:pPr>
              <a:lnSpc>
                <a:spcPct val="150000"/>
              </a:lnSpc>
              <a:buNone/>
            </a:pPr>
            <a:r>
              <a:rPr lang="en-US" sz="2000" dirty="0"/>
              <a:t>The modern </a:t>
            </a:r>
            <a:r>
              <a:rPr lang="en-US" sz="2000" dirty="0" smtClean="0"/>
              <a:t>economist introduced </a:t>
            </a:r>
            <a:r>
              <a:rPr lang="en-US" sz="2000" dirty="0"/>
              <a:t>a tool of   analysis called </a:t>
            </a:r>
            <a:r>
              <a:rPr lang="en-US" sz="2000" b="1" dirty="0"/>
              <a:t>“Indifference </a:t>
            </a:r>
            <a:r>
              <a:rPr lang="en-US" sz="2000" b="1" dirty="0" smtClean="0"/>
              <a:t>Curve</a:t>
            </a:r>
            <a:r>
              <a:rPr lang="en-US" sz="2000" b="1" dirty="0"/>
              <a:t>”</a:t>
            </a:r>
            <a:r>
              <a:rPr lang="en-US" sz="2000" dirty="0"/>
              <a:t> to analyze the consumer behavior. An indifference curve </a:t>
            </a:r>
            <a:r>
              <a:rPr lang="en-US" sz="2000" dirty="0" smtClean="0"/>
              <a:t>refers </a:t>
            </a:r>
            <a:r>
              <a:rPr lang="en-US" sz="2000" dirty="0"/>
              <a:t>to the locus of points each showing different combinations </a:t>
            </a:r>
            <a:r>
              <a:rPr lang="en-US" sz="2000" dirty="0" smtClean="0"/>
              <a:t> </a:t>
            </a:r>
            <a:r>
              <a:rPr lang="en-US" sz="2000" dirty="0"/>
              <a:t>of two substitutes which yield the  same level of satisfaction and   </a:t>
            </a:r>
            <a:r>
              <a:rPr lang="en-US" sz="2000" dirty="0" smtClean="0"/>
              <a:t>utility </a:t>
            </a:r>
            <a:r>
              <a:rPr lang="en-US" sz="2000" dirty="0"/>
              <a:t>to the consumer.</a:t>
            </a:r>
          </a:p>
          <a:p>
            <a:pPr>
              <a:buNone/>
            </a:pPr>
            <a:endParaRPr lang="en-US" dirty="0"/>
          </a:p>
        </p:txBody>
      </p:sp>
    </p:spTree>
    <p:extLst>
      <p:ext uri="{BB962C8B-B14F-4D97-AF65-F5344CB8AC3E}">
        <p14:creationId xmlns:p14="http://schemas.microsoft.com/office/powerpoint/2010/main" val="4009358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8679299"/>
          </a:xfrm>
          <a:prstGeom prst="rect">
            <a:avLst/>
          </a:prstGeom>
        </p:spPr>
        <p:txBody>
          <a:bodyPr wrap="square">
            <a:spAutoFit/>
          </a:bodyPr>
          <a:lstStyle/>
          <a:p>
            <a:r>
              <a:rPr lang="en-US" sz="2800" b="1" dirty="0"/>
              <a:t>Assumptions of Ordinal Utility </a:t>
            </a:r>
            <a:r>
              <a:rPr lang="en-US" sz="2800" b="1" dirty="0" smtClean="0"/>
              <a:t>or Indifference curve Approach</a:t>
            </a:r>
          </a:p>
          <a:p>
            <a:pPr>
              <a:lnSpc>
                <a:spcPct val="150000"/>
              </a:lnSpc>
            </a:pPr>
            <a:r>
              <a:rPr lang="en-US" sz="2000" b="1" dirty="0" smtClean="0"/>
              <a:t>Rationality</a:t>
            </a:r>
            <a:r>
              <a:rPr lang="en-US" sz="2000" b="1" dirty="0"/>
              <a:t>: </a:t>
            </a:r>
            <a:r>
              <a:rPr lang="en-US" sz="2000" b="1" dirty="0" smtClean="0"/>
              <a:t> </a:t>
            </a:r>
            <a:r>
              <a:rPr lang="en-US" sz="2000" dirty="0" smtClean="0"/>
              <a:t>It </a:t>
            </a:r>
            <a:r>
              <a:rPr lang="en-US" sz="2000" dirty="0"/>
              <a:t>is assumed that the consumer is rational who aims at maximizing his level of satisfaction for given income and prices of goods and services, which he wish to consume. He is expected to take decisions consistent with this objective.</a:t>
            </a:r>
          </a:p>
          <a:p>
            <a:pPr>
              <a:lnSpc>
                <a:spcPct val="150000"/>
              </a:lnSpc>
            </a:pPr>
            <a:r>
              <a:rPr lang="en-US" sz="2000" b="1" dirty="0"/>
              <a:t>Ordinal Utility: </a:t>
            </a:r>
            <a:r>
              <a:rPr lang="en-US" sz="2000" dirty="0" smtClean="0"/>
              <a:t>The </a:t>
            </a:r>
            <a:r>
              <a:rPr lang="en-US" sz="2000" dirty="0"/>
              <a:t>indifference curve assumes that the utility can only be expressed </a:t>
            </a:r>
            <a:r>
              <a:rPr lang="en-US" sz="2000" dirty="0" err="1"/>
              <a:t>ordinally</a:t>
            </a:r>
            <a:r>
              <a:rPr lang="en-US" sz="2000" dirty="0"/>
              <a:t> . This means the consumer can only tell his order of preference for the given goods and services.</a:t>
            </a:r>
          </a:p>
          <a:p>
            <a:pPr>
              <a:lnSpc>
                <a:spcPct val="150000"/>
              </a:lnSpc>
            </a:pPr>
            <a:r>
              <a:rPr lang="en-US" sz="2000" b="1" dirty="0"/>
              <a:t>Transitivity and Consistency of Choice: </a:t>
            </a:r>
            <a:r>
              <a:rPr lang="en-US" sz="2000" dirty="0"/>
              <a:t>The consumer’s choice is expected to be either transitive or consistent. The transitivity of choice means, if the consumer prefers commodity X to Y and Y to Z, then he must prefer commodity X to Z. In other words, if X= Y, Y = Z, then he must treat X=Z. The consistency of choice means that if a consumer prefers commodity X to Y at one point of time, he will not prefer commodity Y to X in another period or even will not consider them as equal</a:t>
            </a:r>
            <a:r>
              <a:rPr lang="en-US" sz="2000" dirty="0" smtClean="0"/>
              <a:t>.</a:t>
            </a:r>
            <a:r>
              <a:rPr lang="en-US" sz="2000" b="1" dirty="0"/>
              <a:t> </a:t>
            </a:r>
            <a:endParaRPr lang="en-US" sz="2000" b="1" dirty="0" smtClean="0"/>
          </a:p>
          <a:p>
            <a:pPr>
              <a:lnSpc>
                <a:spcPct val="150000"/>
              </a:lnSpc>
            </a:pPr>
            <a:r>
              <a:rPr lang="en-US" sz="2000" b="1" dirty="0" smtClean="0"/>
              <a:t>Diminishing </a:t>
            </a:r>
            <a:r>
              <a:rPr lang="en-US" sz="2000" b="1" dirty="0"/>
              <a:t>Marginal Rate of Substitution (MRS):</a:t>
            </a:r>
            <a:r>
              <a:rPr lang="en-US" sz="2000" dirty="0"/>
              <a:t> The marginal rate of substitution refers to the rate at which the consumer is ready to substitute one commodity (A) for another commodity (B) in such a way that his total satisfaction remains unchanged. The MRS is denoted as DB/DA. The ordinal approach assumes that DB/DA goes on diminishing if the consumer continues to substitute A for B.  </a:t>
            </a:r>
          </a:p>
          <a:p>
            <a:pPr>
              <a:lnSpc>
                <a:spcPct val="150000"/>
              </a:lnSpc>
            </a:pPr>
            <a:r>
              <a:rPr lang="en-US" sz="2000" b="1" dirty="0"/>
              <a:t>Non satiety:</a:t>
            </a:r>
            <a:r>
              <a:rPr lang="en-US" sz="2000" dirty="0"/>
              <a:t> It is assumed that the consumer has not reached the saturation point of any commodity and hence, he prefers larger quantities of all commodities.</a:t>
            </a:r>
          </a:p>
          <a:p>
            <a:pPr>
              <a:lnSpc>
                <a:spcPct val="150000"/>
              </a:lnSpc>
            </a:pPr>
            <a:endParaRPr lang="en-US" sz="2000" dirty="0"/>
          </a:p>
          <a:p>
            <a:endParaRPr lang="en-US" sz="2000" dirty="0"/>
          </a:p>
        </p:txBody>
      </p:sp>
    </p:spTree>
    <p:extLst>
      <p:ext uri="{BB962C8B-B14F-4D97-AF65-F5344CB8AC3E}">
        <p14:creationId xmlns:p14="http://schemas.microsoft.com/office/powerpoint/2010/main" val="181024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8683" y="1637985"/>
            <a:ext cx="6939148" cy="3788858"/>
          </a:xfrm>
          <a:prstGeom prst="rect">
            <a:avLst/>
          </a:prstGeom>
        </p:spPr>
        <p:txBody>
          <a:bodyPr wrap="square">
            <a:spAutoFit/>
          </a:bodyPr>
          <a:lstStyle/>
          <a:p>
            <a:pPr>
              <a:lnSpc>
                <a:spcPct val="150000"/>
              </a:lnSpc>
              <a:buNone/>
            </a:pPr>
            <a:r>
              <a:rPr lang="en-US" dirty="0"/>
              <a:t>Combinations                 Good X          Good Y             MRS (</a:t>
            </a:r>
            <a:r>
              <a:rPr lang="en-US" dirty="0" err="1"/>
              <a:t>Dy</a:t>
            </a:r>
            <a:r>
              <a:rPr lang="en-US" dirty="0"/>
              <a:t>/</a:t>
            </a:r>
            <a:r>
              <a:rPr lang="en-US" dirty="0" err="1"/>
              <a:t>Dx</a:t>
            </a:r>
            <a:r>
              <a:rPr lang="en-US" dirty="0"/>
              <a:t>)Ratio</a:t>
            </a:r>
          </a:p>
          <a:p>
            <a:pPr>
              <a:lnSpc>
                <a:spcPct val="150000"/>
              </a:lnSpc>
              <a:buNone/>
            </a:pPr>
            <a:r>
              <a:rPr lang="en-US" dirty="0"/>
              <a:t>               A                                  1                    20                   --</a:t>
            </a:r>
          </a:p>
          <a:p>
            <a:pPr>
              <a:lnSpc>
                <a:spcPct val="150000"/>
              </a:lnSpc>
              <a:buNone/>
            </a:pPr>
            <a:r>
              <a:rPr lang="en-US" dirty="0"/>
              <a:t>               B                                  2                    15                    5               1:5</a:t>
            </a:r>
          </a:p>
          <a:p>
            <a:pPr>
              <a:lnSpc>
                <a:spcPct val="150000"/>
              </a:lnSpc>
              <a:buNone/>
            </a:pPr>
            <a:r>
              <a:rPr lang="en-US" dirty="0"/>
              <a:t>               C                                  3                    11                    4               1: 4</a:t>
            </a:r>
          </a:p>
          <a:p>
            <a:pPr>
              <a:lnSpc>
                <a:spcPct val="150000"/>
              </a:lnSpc>
              <a:buNone/>
            </a:pPr>
            <a:r>
              <a:rPr lang="en-US" dirty="0"/>
              <a:t>               D                                  4                    8                      3               1: 3</a:t>
            </a:r>
          </a:p>
          <a:p>
            <a:pPr>
              <a:lnSpc>
                <a:spcPct val="150000"/>
              </a:lnSpc>
              <a:buNone/>
            </a:pPr>
            <a:r>
              <a:rPr lang="en-US" dirty="0"/>
              <a:t>               E                                   5                    6                      2               1:2</a:t>
            </a:r>
          </a:p>
          <a:p>
            <a:pPr>
              <a:lnSpc>
                <a:spcPct val="150000"/>
              </a:lnSpc>
              <a:buNone/>
            </a:pPr>
            <a:r>
              <a:rPr lang="en-US" dirty="0"/>
              <a:t>               F                                   6                    5                      1               1: 1</a:t>
            </a:r>
          </a:p>
          <a:p>
            <a:pPr>
              <a:lnSpc>
                <a:spcPct val="150000"/>
              </a:lnSpc>
              <a:buNone/>
            </a:pPr>
            <a:r>
              <a:rPr lang="en-US" dirty="0"/>
              <a:t>               G                                  8                    4                      -2              1: 0.5</a:t>
            </a:r>
          </a:p>
          <a:p>
            <a:pPr>
              <a:lnSpc>
                <a:spcPct val="150000"/>
              </a:lnSpc>
              <a:buNone/>
            </a:pPr>
            <a:r>
              <a:rPr lang="en-US" dirty="0"/>
              <a:t>               H                                 12                   3                      -4              1:0.25            </a:t>
            </a:r>
          </a:p>
        </p:txBody>
      </p:sp>
      <p:sp>
        <p:nvSpPr>
          <p:cNvPr id="3" name="Rectangle 2"/>
          <p:cNvSpPr/>
          <p:nvPr/>
        </p:nvSpPr>
        <p:spPr>
          <a:xfrm>
            <a:off x="308413" y="14250"/>
            <a:ext cx="6461897" cy="523220"/>
          </a:xfrm>
          <a:prstGeom prst="rect">
            <a:avLst/>
          </a:prstGeom>
        </p:spPr>
        <p:txBody>
          <a:bodyPr wrap="none">
            <a:spAutoFit/>
          </a:bodyPr>
          <a:lstStyle/>
          <a:p>
            <a:r>
              <a:rPr lang="en-US" sz="2800" b="1" u="sng" dirty="0"/>
              <a:t>Explanation of Indifference Curve Analysis</a:t>
            </a:r>
          </a:p>
        </p:txBody>
      </p:sp>
      <p:sp>
        <p:nvSpPr>
          <p:cNvPr id="4" name="Rectangle 3"/>
          <p:cNvSpPr/>
          <p:nvPr/>
        </p:nvSpPr>
        <p:spPr>
          <a:xfrm>
            <a:off x="1585361" y="489266"/>
            <a:ext cx="7363298" cy="461665"/>
          </a:xfrm>
          <a:prstGeom prst="rect">
            <a:avLst/>
          </a:prstGeom>
        </p:spPr>
        <p:txBody>
          <a:bodyPr wrap="none">
            <a:spAutoFit/>
          </a:bodyPr>
          <a:lstStyle/>
          <a:p>
            <a:r>
              <a:rPr lang="en-US" sz="2400" b="1" dirty="0"/>
              <a:t>Indifference </a:t>
            </a:r>
            <a:r>
              <a:rPr lang="en-US" sz="2400" b="1" dirty="0" smtClean="0"/>
              <a:t>Schedule And Indifference Curve Derivation</a:t>
            </a:r>
            <a:endParaRPr lang="en-US" sz="2400" dirty="0"/>
          </a:p>
        </p:txBody>
      </p:sp>
      <p:sp>
        <p:nvSpPr>
          <p:cNvPr id="5" name="Rectangle 4"/>
          <p:cNvSpPr/>
          <p:nvPr/>
        </p:nvSpPr>
        <p:spPr>
          <a:xfrm>
            <a:off x="43545" y="1166843"/>
            <a:ext cx="5312226" cy="5584606"/>
          </a:xfrm>
          <a:prstGeom prst="rect">
            <a:avLst/>
          </a:prstGeom>
        </p:spPr>
        <p:txBody>
          <a:bodyPr wrap="square">
            <a:spAutoFit/>
          </a:bodyPr>
          <a:lstStyle/>
          <a:p>
            <a:pPr>
              <a:lnSpc>
                <a:spcPct val="150000"/>
              </a:lnSpc>
              <a:buNone/>
            </a:pPr>
            <a:r>
              <a:rPr lang="en-US" sz="2000" dirty="0"/>
              <a:t>An  </a:t>
            </a:r>
            <a:r>
              <a:rPr lang="en-US" sz="2000" b="1" dirty="0"/>
              <a:t>Indifference Curve </a:t>
            </a:r>
            <a:r>
              <a:rPr lang="en-US" sz="2000" dirty="0"/>
              <a:t>is drown from the </a:t>
            </a:r>
            <a:r>
              <a:rPr lang="en-US" sz="2000" b="1" dirty="0"/>
              <a:t>Indifference Schedule </a:t>
            </a:r>
            <a:r>
              <a:rPr lang="en-US" sz="2000" dirty="0" smtClean="0"/>
              <a:t>of</a:t>
            </a:r>
            <a:r>
              <a:rPr lang="en-US" sz="2000" b="1" dirty="0" smtClean="0"/>
              <a:t> </a:t>
            </a:r>
            <a:r>
              <a:rPr lang="en-US" sz="2000" dirty="0"/>
              <a:t>consumer. An indifference schedule is a list of combination of  </a:t>
            </a:r>
            <a:r>
              <a:rPr lang="en-US" sz="2000" dirty="0" smtClean="0"/>
              <a:t> </a:t>
            </a:r>
            <a:r>
              <a:rPr lang="en-US" sz="2000" dirty="0"/>
              <a:t>two commodities, the list being so arranged that a consumer is </a:t>
            </a:r>
            <a:r>
              <a:rPr lang="en-US" sz="2000" dirty="0" smtClean="0"/>
              <a:t> </a:t>
            </a:r>
            <a:r>
              <a:rPr lang="en-US" sz="2000" dirty="0"/>
              <a:t>indifferent to the combinations, preferring none of them to any </a:t>
            </a:r>
            <a:r>
              <a:rPr lang="en-US" sz="2000" dirty="0" smtClean="0"/>
              <a:t>of </a:t>
            </a:r>
            <a:r>
              <a:rPr lang="en-US" sz="2000" dirty="0"/>
              <a:t>other. Thus, an indifference schedule may be defined as a schedule </a:t>
            </a:r>
            <a:r>
              <a:rPr lang="en-US" sz="2000" dirty="0" smtClean="0"/>
              <a:t>of </a:t>
            </a:r>
            <a:r>
              <a:rPr lang="en-US" sz="2000" dirty="0"/>
              <a:t>various combinations of two goods that will be equally acceptable </a:t>
            </a:r>
            <a:r>
              <a:rPr lang="en-US" sz="2000" dirty="0" smtClean="0"/>
              <a:t> </a:t>
            </a:r>
            <a:r>
              <a:rPr lang="en-US" sz="2000" dirty="0"/>
              <a:t>to the consumer. Now , we will construct an imaginary indifference  </a:t>
            </a:r>
            <a:r>
              <a:rPr lang="en-US" sz="2000" dirty="0" smtClean="0"/>
              <a:t>schedule </a:t>
            </a:r>
            <a:r>
              <a:rPr lang="en-US" sz="2000" dirty="0"/>
              <a:t>of a consumer for the purpose of drawing an indifference   </a:t>
            </a:r>
            <a:r>
              <a:rPr lang="en-US" sz="2000" dirty="0" smtClean="0"/>
              <a:t> </a:t>
            </a:r>
            <a:r>
              <a:rPr lang="en-US" sz="2000" dirty="0"/>
              <a:t>curve.</a:t>
            </a:r>
          </a:p>
        </p:txBody>
      </p:sp>
    </p:spTree>
    <p:extLst>
      <p:ext uri="{BB962C8B-B14F-4D97-AF65-F5344CB8AC3E}">
        <p14:creationId xmlns:p14="http://schemas.microsoft.com/office/powerpoint/2010/main" val="576663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44" y="54603"/>
            <a:ext cx="6024061" cy="6832640"/>
          </a:xfrm>
          <a:prstGeom prst="rect">
            <a:avLst/>
          </a:prstGeom>
        </p:spPr>
        <p:txBody>
          <a:bodyPr wrap="square">
            <a:spAutoFit/>
          </a:bodyPr>
          <a:lstStyle/>
          <a:p>
            <a:pPr>
              <a:buNone/>
            </a:pPr>
            <a:r>
              <a:rPr lang="en-US" sz="2800" b="1" u="sng" dirty="0"/>
              <a:t>Indifference Curve </a:t>
            </a:r>
            <a:r>
              <a:rPr lang="en-US" sz="2800" b="1" u="sng" dirty="0" smtClean="0"/>
              <a:t>Definition</a:t>
            </a:r>
          </a:p>
          <a:p>
            <a:pPr>
              <a:lnSpc>
                <a:spcPct val="150000"/>
              </a:lnSpc>
              <a:buNone/>
            </a:pPr>
            <a:r>
              <a:rPr lang="en-US" sz="2000" dirty="0" smtClean="0"/>
              <a:t>                   The</a:t>
            </a:r>
            <a:r>
              <a:rPr lang="en-US" sz="2000" dirty="0"/>
              <a:t> </a:t>
            </a:r>
            <a:r>
              <a:rPr lang="en-US" sz="2000" b="1" dirty="0"/>
              <a:t>Indifference Curve</a:t>
            </a:r>
            <a:r>
              <a:rPr lang="en-US" sz="2000" dirty="0"/>
              <a:t> shows the different combinations of two goods that </a:t>
            </a:r>
            <a:r>
              <a:rPr lang="en-US" sz="2000" dirty="0" smtClean="0"/>
              <a:t> </a:t>
            </a:r>
            <a:r>
              <a:rPr lang="en-US" sz="2000" dirty="0"/>
              <a:t>give equal satisfaction and utility to the consumers. In other words, the </a:t>
            </a:r>
            <a:r>
              <a:rPr lang="en-US" sz="2000" dirty="0" smtClean="0"/>
              <a:t> </a:t>
            </a:r>
            <a:r>
              <a:rPr lang="en-US" sz="2000" dirty="0"/>
              <a:t>indifference curve is the graphical representation of different combinations of </a:t>
            </a:r>
          </a:p>
          <a:p>
            <a:pPr>
              <a:lnSpc>
                <a:spcPct val="150000"/>
              </a:lnSpc>
              <a:buNone/>
            </a:pPr>
            <a:r>
              <a:rPr lang="en-US" sz="2000" dirty="0" smtClean="0"/>
              <a:t>goods </a:t>
            </a:r>
            <a:r>
              <a:rPr lang="en-US" sz="2000" dirty="0"/>
              <a:t>(generally two), for which the consumers are indifferent, in terms of the </a:t>
            </a:r>
            <a:r>
              <a:rPr lang="en-US" sz="2000" dirty="0" smtClean="0"/>
              <a:t>overall </a:t>
            </a:r>
            <a:r>
              <a:rPr lang="en-US" sz="2000" dirty="0"/>
              <a:t>satisfaction and the utility. </a:t>
            </a:r>
            <a:r>
              <a:rPr lang="en-US" sz="2000" dirty="0" smtClean="0"/>
              <a:t>An </a:t>
            </a:r>
            <a:r>
              <a:rPr lang="en-US" sz="2000" dirty="0"/>
              <a:t>indifference curve is a curve that represents all the </a:t>
            </a:r>
            <a:r>
              <a:rPr lang="en-US" sz="2000" dirty="0">
                <a:hlinkClick r:id="rId2"/>
              </a:rPr>
              <a:t>combinations</a:t>
            </a:r>
            <a:r>
              <a:rPr lang="en-US" sz="2000" dirty="0"/>
              <a:t> of </a:t>
            </a:r>
            <a:r>
              <a:rPr lang="en-US" sz="2000" dirty="0" smtClean="0"/>
              <a:t> </a:t>
            </a:r>
            <a:r>
              <a:rPr lang="en-US" sz="2000" dirty="0"/>
              <a:t>goods that give the same satisfaction to the consumer. Since all the </a:t>
            </a:r>
            <a:r>
              <a:rPr lang="en-US" sz="2000" dirty="0" smtClean="0"/>
              <a:t>combinations </a:t>
            </a:r>
            <a:r>
              <a:rPr lang="en-US" sz="2000" dirty="0"/>
              <a:t>give the same amount of satisfaction, the consumer prefers them  </a:t>
            </a:r>
            <a:r>
              <a:rPr lang="en-US" sz="2000" dirty="0" smtClean="0"/>
              <a:t>equally</a:t>
            </a:r>
            <a:r>
              <a:rPr lang="en-US" sz="2000" dirty="0"/>
              <a:t>. Hence the name indifference curve.</a:t>
            </a:r>
          </a:p>
          <a:p>
            <a:endParaRPr lang="en-US" sz="2000" dirty="0"/>
          </a:p>
        </p:txBody>
      </p:sp>
      <p:pic>
        <p:nvPicPr>
          <p:cNvPr id="3" name="Picture 2" descr="F:\Desktop\indifferece curve.jpg"/>
          <p:cNvPicPr>
            <a:picLocks noChangeAspect="1" noChangeArrowheads="1"/>
          </p:cNvPicPr>
          <p:nvPr/>
        </p:nvPicPr>
        <p:blipFill>
          <a:blip r:embed="rId3" cstate="print"/>
          <a:srcRect/>
          <a:stretch>
            <a:fillRect/>
          </a:stretch>
        </p:blipFill>
        <p:spPr bwMode="auto">
          <a:xfrm>
            <a:off x="5983117" y="1781834"/>
            <a:ext cx="6184232" cy="4546202"/>
          </a:xfrm>
          <a:prstGeom prst="rect">
            <a:avLst/>
          </a:prstGeom>
          <a:noFill/>
        </p:spPr>
      </p:pic>
    </p:spTree>
    <p:extLst>
      <p:ext uri="{BB962C8B-B14F-4D97-AF65-F5344CB8AC3E}">
        <p14:creationId xmlns:p14="http://schemas.microsoft.com/office/powerpoint/2010/main" val="3658650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86606"/>
            <a:ext cx="6359856" cy="6617196"/>
          </a:xfrm>
          <a:prstGeom prst="rect">
            <a:avLst/>
          </a:prstGeom>
        </p:spPr>
        <p:txBody>
          <a:bodyPr wrap="square">
            <a:spAutoFit/>
          </a:bodyPr>
          <a:lstStyle/>
          <a:p>
            <a:pPr>
              <a:buNone/>
            </a:pPr>
            <a:r>
              <a:rPr lang="en-US" sz="2800" b="1" u="sng" dirty="0"/>
              <a:t>Indifference </a:t>
            </a:r>
            <a:r>
              <a:rPr lang="en-US" sz="2800" b="1" u="sng" dirty="0" smtClean="0"/>
              <a:t>Map</a:t>
            </a:r>
          </a:p>
          <a:p>
            <a:pPr>
              <a:lnSpc>
                <a:spcPct val="150000"/>
              </a:lnSpc>
              <a:buNone/>
            </a:pPr>
            <a:r>
              <a:rPr lang="en-US" sz="2000" dirty="0" smtClean="0"/>
              <a:t>An </a:t>
            </a:r>
            <a:r>
              <a:rPr lang="en-US" sz="2000" dirty="0"/>
              <a:t>Indifference Map is a set of Indifference Curves. It depicts the </a:t>
            </a:r>
            <a:r>
              <a:rPr lang="en-US" sz="2000" dirty="0" smtClean="0"/>
              <a:t>complete </a:t>
            </a:r>
            <a:r>
              <a:rPr lang="en-US" sz="2000" dirty="0"/>
              <a:t>picture of a consumer’s preferences. The following </a:t>
            </a:r>
            <a:r>
              <a:rPr lang="en-US" sz="2000" dirty="0" smtClean="0"/>
              <a:t> </a:t>
            </a:r>
            <a:r>
              <a:rPr lang="en-US" sz="2000" dirty="0"/>
              <a:t>diagram showing an indifference map consisting of three </a:t>
            </a:r>
            <a:r>
              <a:rPr lang="en-US" sz="2000" dirty="0">
                <a:hlinkClick r:id="rId2"/>
              </a:rPr>
              <a:t>curves</a:t>
            </a:r>
            <a:r>
              <a:rPr lang="en-US" sz="2000" dirty="0" smtClean="0"/>
              <a:t>: </a:t>
            </a:r>
            <a:r>
              <a:rPr lang="en-US" sz="2000" dirty="0"/>
              <a:t>We know that a consumer is indifferent among the combinations </a:t>
            </a:r>
            <a:r>
              <a:rPr lang="en-US" sz="2000" dirty="0" smtClean="0"/>
              <a:t> </a:t>
            </a:r>
            <a:r>
              <a:rPr lang="en-US" sz="2000" dirty="0"/>
              <a:t>lying on the same indifference curve. However, it is important to note that he </a:t>
            </a:r>
            <a:r>
              <a:rPr lang="en-US" sz="2000" dirty="0" smtClean="0"/>
              <a:t> </a:t>
            </a:r>
            <a:r>
              <a:rPr lang="en-US" sz="2000" dirty="0"/>
              <a:t>prefers the combinations on the higher indifference curves to those on the </a:t>
            </a:r>
            <a:r>
              <a:rPr lang="en-US" sz="2000" dirty="0" smtClean="0"/>
              <a:t> </a:t>
            </a:r>
            <a:r>
              <a:rPr lang="en-US" sz="2000" dirty="0"/>
              <a:t>lower ones</a:t>
            </a:r>
            <a:r>
              <a:rPr lang="en-US" sz="2000" dirty="0" smtClean="0"/>
              <a:t>.  </a:t>
            </a:r>
            <a:r>
              <a:rPr lang="en-US" sz="2000" dirty="0"/>
              <a:t>This is because a higher indifference curve implies a higher level of </a:t>
            </a:r>
          </a:p>
          <a:p>
            <a:pPr>
              <a:lnSpc>
                <a:spcPct val="150000"/>
              </a:lnSpc>
              <a:buNone/>
            </a:pPr>
            <a:r>
              <a:rPr lang="en-US" sz="2000" dirty="0" smtClean="0"/>
              <a:t>satisfaction</a:t>
            </a:r>
            <a:r>
              <a:rPr lang="en-US" sz="2000" dirty="0"/>
              <a:t>. Therefore, all combinations on IC1 offer the same satisfaction, </a:t>
            </a:r>
            <a:r>
              <a:rPr lang="en-US" sz="2000" dirty="0" smtClean="0"/>
              <a:t>but </a:t>
            </a:r>
            <a:r>
              <a:rPr lang="en-US" sz="2000" dirty="0"/>
              <a:t>all combinations on IC2 give greater satisfaction than those on IC1.</a:t>
            </a:r>
          </a:p>
          <a:p>
            <a:endParaRPr lang="en-US" dirty="0"/>
          </a:p>
          <a:p>
            <a:endParaRPr lang="en-US" dirty="0"/>
          </a:p>
        </p:txBody>
      </p:sp>
      <p:pic>
        <p:nvPicPr>
          <p:cNvPr id="3" name="Picture 2" descr="F:\Desktop\indifference map.jpg"/>
          <p:cNvPicPr>
            <a:picLocks noChangeAspect="1" noChangeArrowheads="1"/>
          </p:cNvPicPr>
          <p:nvPr/>
        </p:nvPicPr>
        <p:blipFill>
          <a:blip r:embed="rId3" cstate="print"/>
          <a:srcRect/>
          <a:stretch>
            <a:fillRect/>
          </a:stretch>
        </p:blipFill>
        <p:spPr bwMode="auto">
          <a:xfrm>
            <a:off x="6537279" y="818866"/>
            <a:ext cx="5474930" cy="5663821"/>
          </a:xfrm>
          <a:prstGeom prst="rect">
            <a:avLst/>
          </a:prstGeom>
          <a:noFill/>
        </p:spPr>
      </p:pic>
    </p:spTree>
    <p:extLst>
      <p:ext uri="{BB962C8B-B14F-4D97-AF65-F5344CB8AC3E}">
        <p14:creationId xmlns:p14="http://schemas.microsoft.com/office/powerpoint/2010/main" val="1104896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6718" y="146288"/>
            <a:ext cx="5397183" cy="523220"/>
          </a:xfrm>
          <a:prstGeom prst="rect">
            <a:avLst/>
          </a:prstGeom>
        </p:spPr>
        <p:txBody>
          <a:bodyPr wrap="none">
            <a:spAutoFit/>
          </a:bodyPr>
          <a:lstStyle/>
          <a:p>
            <a:r>
              <a:rPr lang="en-US" sz="2800" b="1" dirty="0"/>
              <a:t>Properties of an Indifference Curve</a:t>
            </a:r>
            <a:endParaRPr lang="en-US" sz="2800" dirty="0"/>
          </a:p>
        </p:txBody>
      </p:sp>
      <p:sp>
        <p:nvSpPr>
          <p:cNvPr id="3" name="Rectangle 2"/>
          <p:cNvSpPr/>
          <p:nvPr/>
        </p:nvSpPr>
        <p:spPr>
          <a:xfrm>
            <a:off x="59134" y="1028343"/>
            <a:ext cx="12073732" cy="6129050"/>
          </a:xfrm>
          <a:prstGeom prst="rect">
            <a:avLst/>
          </a:prstGeom>
        </p:spPr>
        <p:txBody>
          <a:bodyPr wrap="square">
            <a:spAutoFit/>
          </a:bodyPr>
          <a:lstStyle/>
          <a:p>
            <a:pPr>
              <a:lnSpc>
                <a:spcPct val="150000"/>
              </a:lnSpc>
              <a:buNone/>
            </a:pPr>
            <a:r>
              <a:rPr lang="en-US" sz="2400" dirty="0"/>
              <a:t>1)   A higher Indifference Curve to the right of another represents a  higher level of  satisfaction and </a:t>
            </a:r>
            <a:r>
              <a:rPr lang="en-US" sz="2400" dirty="0" smtClean="0"/>
              <a:t>preferable  combination </a:t>
            </a:r>
            <a:r>
              <a:rPr lang="en-US" sz="2400" dirty="0"/>
              <a:t>of two  goods</a:t>
            </a:r>
            <a:r>
              <a:rPr lang="en-US" sz="2400" dirty="0" smtClean="0"/>
              <a:t>.. </a:t>
            </a:r>
            <a:endParaRPr lang="en-US" sz="2400" dirty="0"/>
          </a:p>
          <a:p>
            <a:pPr>
              <a:lnSpc>
                <a:spcPct val="150000"/>
              </a:lnSpc>
              <a:buNone/>
            </a:pPr>
            <a:r>
              <a:rPr lang="en-US" sz="2400" dirty="0" smtClean="0"/>
              <a:t>2)    The </a:t>
            </a:r>
            <a:r>
              <a:rPr lang="en-US" sz="2400" dirty="0"/>
              <a:t>slope of Indifference Curve in negative downward slopping from left to </a:t>
            </a:r>
            <a:r>
              <a:rPr lang="en-US" sz="2400" dirty="0" smtClean="0"/>
              <a:t>right</a:t>
            </a:r>
            <a:endParaRPr lang="en-US" sz="2400" dirty="0"/>
          </a:p>
          <a:p>
            <a:pPr>
              <a:lnSpc>
                <a:spcPct val="150000"/>
              </a:lnSpc>
              <a:buNone/>
            </a:pPr>
            <a:r>
              <a:rPr lang="en-US" sz="2400" dirty="0" smtClean="0"/>
              <a:t>3)    The </a:t>
            </a:r>
            <a:r>
              <a:rPr lang="en-US" sz="2400" dirty="0"/>
              <a:t>Indifference Curves are convex to the origin . The convexity rule implies that as the </a:t>
            </a:r>
            <a:r>
              <a:rPr lang="en-US" sz="2400" dirty="0" smtClean="0"/>
              <a:t> consumer </a:t>
            </a:r>
            <a:r>
              <a:rPr lang="en-US" sz="2400" dirty="0"/>
              <a:t>substitute X for Y the marginal rate of  Substitution </a:t>
            </a:r>
            <a:r>
              <a:rPr lang="en-US" sz="2400" dirty="0" smtClean="0"/>
              <a:t>diminishes. </a:t>
            </a:r>
            <a:r>
              <a:rPr lang="en-US" sz="2400" dirty="0"/>
              <a:t>But if these two goods are perfectly Substitutable then indifference curve seems to straight line downward from left to </a:t>
            </a:r>
            <a:r>
              <a:rPr lang="en-US" sz="2400" dirty="0" smtClean="0"/>
              <a:t>right, on </a:t>
            </a:r>
            <a:r>
              <a:rPr lang="en-US" sz="2400" dirty="0"/>
              <a:t>the other hand if these two goods are closely complimentary then Indifference Curve seems to L shape. </a:t>
            </a:r>
          </a:p>
          <a:p>
            <a:pPr>
              <a:lnSpc>
                <a:spcPct val="150000"/>
              </a:lnSpc>
              <a:buNone/>
            </a:pPr>
            <a:r>
              <a:rPr lang="en-US" sz="2400" dirty="0"/>
              <a:t>  </a:t>
            </a:r>
            <a:r>
              <a:rPr lang="en-US" sz="2400" dirty="0" smtClean="0"/>
              <a:t>4)    </a:t>
            </a:r>
            <a:r>
              <a:rPr lang="en-US" sz="2400" dirty="0"/>
              <a:t>Indifference Curves cannot touch X axis or Y axis and they neither touch nor intersect each </a:t>
            </a:r>
            <a:r>
              <a:rPr lang="en-US" sz="2400" dirty="0" smtClean="0"/>
              <a:t> other</a:t>
            </a:r>
            <a:r>
              <a:rPr lang="en-US" sz="2400" dirty="0"/>
              <a:t>.</a:t>
            </a:r>
          </a:p>
          <a:p>
            <a:pPr>
              <a:lnSpc>
                <a:spcPct val="150000"/>
              </a:lnSpc>
              <a:buNone/>
            </a:pPr>
            <a:r>
              <a:rPr lang="en-US" sz="2400" dirty="0"/>
              <a:t>  </a:t>
            </a:r>
            <a:r>
              <a:rPr lang="en-US" sz="2400" dirty="0" smtClean="0"/>
              <a:t>5</a:t>
            </a:r>
            <a:r>
              <a:rPr lang="en-US" sz="2400" dirty="0"/>
              <a:t>)   Indifference Curves  are not necessarily parallel to each other </a:t>
            </a:r>
          </a:p>
        </p:txBody>
      </p:sp>
      <p:sp>
        <p:nvSpPr>
          <p:cNvPr id="4" name="Rectangle 3"/>
          <p:cNvSpPr/>
          <p:nvPr/>
        </p:nvSpPr>
        <p:spPr>
          <a:xfrm>
            <a:off x="6036866" y="703825"/>
            <a:ext cx="6096000" cy="646331"/>
          </a:xfrm>
          <a:prstGeom prst="rect">
            <a:avLst/>
          </a:prstGeom>
        </p:spPr>
        <p:txBody>
          <a:bodyPr>
            <a:spAutoFit/>
          </a:bodyPr>
          <a:lstStyle/>
          <a:p>
            <a:endParaRPr lang="en-US" b="1" dirty="0"/>
          </a:p>
          <a:p>
            <a:endParaRPr lang="en-US" b="1" i="0" dirty="0">
              <a:effectLst/>
              <a:latin typeface="Georgia" panose="02040502050405020303" pitchFamily="18" charset="0"/>
            </a:endParaRPr>
          </a:p>
        </p:txBody>
      </p:sp>
    </p:spTree>
    <p:extLst>
      <p:ext uri="{BB962C8B-B14F-4D97-AF65-F5344CB8AC3E}">
        <p14:creationId xmlns:p14="http://schemas.microsoft.com/office/powerpoint/2010/main" val="749065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6" y="-81888"/>
            <a:ext cx="2688609" cy="25384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545" y="-40947"/>
            <a:ext cx="2552136" cy="24721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4501" y="-68247"/>
            <a:ext cx="2447499" cy="248390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73" y="2947916"/>
            <a:ext cx="8687585" cy="376679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724" y="-31604"/>
            <a:ext cx="4615960" cy="267927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3635" y="2947916"/>
            <a:ext cx="2898365" cy="2888921"/>
          </a:xfrm>
          <a:prstGeom prst="rect">
            <a:avLst/>
          </a:prstGeom>
        </p:spPr>
      </p:pic>
    </p:spTree>
    <p:extLst>
      <p:ext uri="{BB962C8B-B14F-4D97-AF65-F5344CB8AC3E}">
        <p14:creationId xmlns:p14="http://schemas.microsoft.com/office/powerpoint/2010/main" val="276903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4016484"/>
          </a:xfrm>
          <a:prstGeom prst="rect">
            <a:avLst/>
          </a:prstGeom>
        </p:spPr>
        <p:txBody>
          <a:bodyPr wrap="square">
            <a:spAutoFit/>
          </a:bodyPr>
          <a:lstStyle/>
          <a:p>
            <a:r>
              <a:rPr lang="en-US" b="1" dirty="0">
                <a:solidFill>
                  <a:srgbClr val="111111"/>
                </a:solidFill>
                <a:latin typeface="Cabin-semi-bold"/>
              </a:rPr>
              <a:t>Marginal Rate of Substitution (MRS</a:t>
            </a:r>
            <a:r>
              <a:rPr lang="en-US" b="1" dirty="0" smtClean="0">
                <a:solidFill>
                  <a:srgbClr val="111111"/>
                </a:solidFill>
                <a:latin typeface="Cabin-semi-bold"/>
              </a:rPr>
              <a:t>)</a:t>
            </a:r>
            <a:r>
              <a:rPr lang="en-US" dirty="0"/>
              <a:t> </a:t>
            </a:r>
            <a:endParaRPr lang="en-US" dirty="0" smtClean="0"/>
          </a:p>
          <a:p>
            <a:pPr>
              <a:lnSpc>
                <a:spcPct val="150000"/>
              </a:lnSpc>
            </a:pPr>
            <a:r>
              <a:rPr lang="en-US" sz="2000" dirty="0" smtClean="0"/>
              <a:t>                      In </a:t>
            </a:r>
            <a:r>
              <a:rPr lang="en-US" sz="2000" dirty="0"/>
              <a:t>economics, the marginal rate of substitution (MRS) is the amount of one good that a consumer is willing to give up in exchange for a new good, while maintaining the same level of </a:t>
            </a:r>
            <a:r>
              <a:rPr lang="en-US" sz="2000" dirty="0" smtClean="0"/>
              <a:t>utility or satisfaction, MRS </a:t>
            </a:r>
            <a:r>
              <a:rPr lang="en-US" sz="2000" dirty="0"/>
              <a:t>is used in indifference </a:t>
            </a:r>
            <a:r>
              <a:rPr lang="en-US" sz="2000" dirty="0" smtClean="0"/>
              <a:t>Curve to </a:t>
            </a:r>
            <a:r>
              <a:rPr lang="en-US" sz="2000" dirty="0"/>
              <a:t>analyze consumer behavior. When someone is indifferent to substituting one item for another, their marginal utility for substitution is zero since they neither gain nor lose any satisfaction from the trade</a:t>
            </a:r>
            <a:r>
              <a:rPr lang="en-US" sz="2000" dirty="0" smtClean="0"/>
              <a:t>.</a:t>
            </a:r>
            <a:r>
              <a:rPr lang="en-US" sz="2000" dirty="0"/>
              <a:t> The marginal rate of substitution (MRS) measures the willingness of a consumer to replace one good for another good, as long as the same satisfaction—or utility—is maintained</a:t>
            </a:r>
            <a:r>
              <a:rPr lang="en-US" sz="2000" dirty="0" smtClean="0"/>
              <a:t>.</a:t>
            </a:r>
            <a:r>
              <a:rPr lang="en-US" sz="2000" dirty="0"/>
              <a:t> The slope of this curve represents quantities of good X and good Y that a consumer would be happy substituting for one another.</a:t>
            </a:r>
          </a:p>
          <a:p>
            <a:pPr>
              <a:lnSpc>
                <a:spcPct val="150000"/>
              </a:lnSpc>
            </a:pPr>
            <a:r>
              <a:rPr lang="en-US" b="1" i="0" dirty="0" smtClean="0">
                <a:solidFill>
                  <a:srgbClr val="111111"/>
                </a:solidFill>
                <a:effectLst/>
                <a:latin typeface="Cabin-semi-bold"/>
              </a:rPr>
              <a:t> </a:t>
            </a:r>
            <a:endParaRPr lang="en-US" b="1" i="0" dirty="0">
              <a:solidFill>
                <a:srgbClr val="111111"/>
              </a:solidFill>
              <a:effectLst/>
              <a:latin typeface="Cabin-semi-bold"/>
            </a:endParaRPr>
          </a:p>
        </p:txBody>
      </p:sp>
      <p:sp>
        <p:nvSpPr>
          <p:cNvPr id="3" name="Rectangle 2"/>
          <p:cNvSpPr/>
          <p:nvPr/>
        </p:nvSpPr>
        <p:spPr>
          <a:xfrm>
            <a:off x="7287918" y="3552168"/>
            <a:ext cx="4681176" cy="3785652"/>
          </a:xfrm>
          <a:prstGeom prst="rect">
            <a:avLst/>
          </a:prstGeom>
        </p:spPr>
        <p:txBody>
          <a:bodyPr wrap="square">
            <a:spAutoFit/>
          </a:bodyPr>
          <a:lstStyle/>
          <a:p>
            <a:pPr>
              <a:lnSpc>
                <a:spcPct val="200000"/>
              </a:lnSpc>
            </a:pPr>
            <a:r>
              <a:rPr lang="en-US" sz="2000" i="1" dirty="0" smtClean="0">
                <a:solidFill>
                  <a:srgbClr val="111111"/>
                </a:solidFill>
                <a:latin typeface="KaTeX_Math"/>
              </a:rPr>
              <a:t>MRS </a:t>
            </a:r>
            <a:r>
              <a:rPr lang="en-US" sz="2000" i="1" dirty="0" err="1" smtClean="0">
                <a:solidFill>
                  <a:srgbClr val="111111"/>
                </a:solidFill>
                <a:latin typeface="KaTeX_Math"/>
              </a:rPr>
              <a:t>xy</a:t>
            </a:r>
            <a:r>
              <a:rPr lang="en-US" sz="2000" i="1" dirty="0" smtClean="0">
                <a:solidFill>
                  <a:srgbClr val="111111"/>
                </a:solidFill>
                <a:latin typeface="KaTeX_Math"/>
              </a:rPr>
              <a:t> </a:t>
            </a:r>
            <a:r>
              <a:rPr lang="en-US" sz="2000" dirty="0" smtClean="0">
                <a:solidFill>
                  <a:srgbClr val="111111"/>
                </a:solidFill>
                <a:latin typeface="KaTeX_Main"/>
              </a:rPr>
              <a:t>​= </a:t>
            </a:r>
            <a:r>
              <a:rPr lang="en-US" sz="2000" i="1" dirty="0" err="1" smtClean="0">
                <a:solidFill>
                  <a:srgbClr val="111111"/>
                </a:solidFill>
                <a:latin typeface="KaTeX_Math"/>
              </a:rPr>
              <a:t>dy</a:t>
            </a:r>
            <a:r>
              <a:rPr lang="en-US" sz="2000" i="1" dirty="0" smtClean="0">
                <a:solidFill>
                  <a:srgbClr val="111111"/>
                </a:solidFill>
                <a:latin typeface="KaTeX_Math"/>
              </a:rPr>
              <a:t>/dx </a:t>
            </a:r>
            <a:r>
              <a:rPr lang="en-US" sz="2000" dirty="0" smtClean="0">
                <a:solidFill>
                  <a:srgbClr val="111111"/>
                </a:solidFill>
                <a:latin typeface="KaTeX_Main"/>
              </a:rPr>
              <a:t>​= </a:t>
            </a:r>
            <a:r>
              <a:rPr lang="en-US" sz="2000" i="1" dirty="0" err="1" smtClean="0">
                <a:solidFill>
                  <a:srgbClr val="111111"/>
                </a:solidFill>
                <a:latin typeface="KaTeX_Math"/>
              </a:rPr>
              <a:t>Muy</a:t>
            </a:r>
            <a:r>
              <a:rPr lang="en-US" sz="2000" i="1" dirty="0" smtClean="0">
                <a:solidFill>
                  <a:srgbClr val="111111"/>
                </a:solidFill>
                <a:latin typeface="KaTeX_Math"/>
              </a:rPr>
              <a:t> </a:t>
            </a:r>
            <a:r>
              <a:rPr lang="en-US" sz="2000" dirty="0" smtClean="0">
                <a:solidFill>
                  <a:srgbClr val="111111"/>
                </a:solidFill>
                <a:latin typeface="KaTeX_Main"/>
              </a:rPr>
              <a:t>​/ </a:t>
            </a:r>
            <a:r>
              <a:rPr lang="en-US" sz="2000" i="1" dirty="0" err="1" smtClean="0">
                <a:solidFill>
                  <a:srgbClr val="111111"/>
                </a:solidFill>
                <a:latin typeface="KaTeX_Math"/>
              </a:rPr>
              <a:t>MUx</a:t>
            </a:r>
            <a:r>
              <a:rPr lang="en-US" sz="2000" dirty="0" smtClean="0">
                <a:solidFill>
                  <a:srgbClr val="111111"/>
                </a:solidFill>
                <a:latin typeface="KaTeX_Main"/>
              </a:rPr>
              <a:t>​​</a:t>
            </a:r>
          </a:p>
          <a:p>
            <a:pPr>
              <a:lnSpc>
                <a:spcPct val="200000"/>
              </a:lnSpc>
            </a:pPr>
            <a:r>
              <a:rPr lang="en-US" sz="2000" b="1" dirty="0" smtClean="0">
                <a:solidFill>
                  <a:srgbClr val="111111"/>
                </a:solidFill>
                <a:latin typeface="KaTeX_Main"/>
              </a:rPr>
              <a:t>where:</a:t>
            </a:r>
          </a:p>
          <a:p>
            <a:pPr>
              <a:lnSpc>
                <a:spcPct val="200000"/>
              </a:lnSpc>
            </a:pPr>
            <a:r>
              <a:rPr lang="en-US" sz="2000" b="1" i="1" dirty="0">
                <a:solidFill>
                  <a:srgbClr val="111111"/>
                </a:solidFill>
                <a:latin typeface="KaTeX_Main"/>
              </a:rPr>
              <a:t> </a:t>
            </a:r>
            <a:r>
              <a:rPr lang="en-US" sz="2000" b="1" i="1" dirty="0" smtClean="0">
                <a:solidFill>
                  <a:srgbClr val="111111"/>
                </a:solidFill>
                <a:latin typeface="KaTeX_Main"/>
              </a:rPr>
              <a:t>   </a:t>
            </a:r>
            <a:r>
              <a:rPr lang="en-US" sz="2000" i="1" dirty="0" err="1" smtClean="0">
                <a:solidFill>
                  <a:srgbClr val="111111"/>
                </a:solidFill>
                <a:latin typeface="KaTeX_Math"/>
              </a:rPr>
              <a:t>x</a:t>
            </a:r>
            <a:r>
              <a:rPr lang="en-US" sz="2000" dirty="0" err="1" smtClean="0">
                <a:solidFill>
                  <a:srgbClr val="111111"/>
                </a:solidFill>
                <a:latin typeface="KaTeX_Main"/>
              </a:rPr>
              <a:t>,</a:t>
            </a:r>
            <a:r>
              <a:rPr lang="en-US" sz="2000" i="1" dirty="0" err="1" smtClean="0">
                <a:solidFill>
                  <a:srgbClr val="111111"/>
                </a:solidFill>
                <a:latin typeface="KaTeX_Math"/>
              </a:rPr>
              <a:t>y</a:t>
            </a:r>
            <a:r>
              <a:rPr lang="en-US" sz="2000" i="1" dirty="0" smtClean="0">
                <a:solidFill>
                  <a:srgbClr val="111111"/>
                </a:solidFill>
                <a:latin typeface="KaTeX_Math"/>
              </a:rPr>
              <a:t> </a:t>
            </a:r>
            <a:r>
              <a:rPr lang="en-US" sz="2000" dirty="0" smtClean="0">
                <a:solidFill>
                  <a:srgbClr val="111111"/>
                </a:solidFill>
                <a:latin typeface="KaTeX_Main"/>
              </a:rPr>
              <a:t>= two</a:t>
            </a:r>
            <a:r>
              <a:rPr lang="en-US" sz="2000" dirty="0">
                <a:solidFill>
                  <a:srgbClr val="111111"/>
                </a:solidFill>
                <a:latin typeface="KaTeX_Main"/>
              </a:rPr>
              <a:t> different </a:t>
            </a:r>
            <a:r>
              <a:rPr lang="en-US" sz="2000" dirty="0" smtClean="0">
                <a:solidFill>
                  <a:srgbClr val="111111"/>
                </a:solidFill>
                <a:latin typeface="KaTeX_Main"/>
              </a:rPr>
              <a:t>goods</a:t>
            </a:r>
          </a:p>
          <a:p>
            <a:pPr>
              <a:lnSpc>
                <a:spcPct val="200000"/>
              </a:lnSpc>
            </a:pPr>
            <a:r>
              <a:rPr lang="en-US" sz="2000" i="1" dirty="0" smtClean="0">
                <a:solidFill>
                  <a:srgbClr val="111111"/>
                </a:solidFill>
                <a:latin typeface="KaTeX_Math"/>
              </a:rPr>
              <a:t>dx/</a:t>
            </a:r>
            <a:r>
              <a:rPr lang="en-US" sz="2000" i="1" dirty="0" err="1" smtClean="0">
                <a:solidFill>
                  <a:srgbClr val="111111"/>
                </a:solidFill>
                <a:latin typeface="KaTeX_Math"/>
              </a:rPr>
              <a:t>dy</a:t>
            </a:r>
            <a:r>
              <a:rPr lang="en-US" sz="2000" i="1" dirty="0" smtClean="0">
                <a:solidFill>
                  <a:srgbClr val="111111"/>
                </a:solidFill>
                <a:latin typeface="KaTeX_Math"/>
              </a:rPr>
              <a:t> </a:t>
            </a:r>
            <a:r>
              <a:rPr lang="en-US" sz="2000" dirty="0" smtClean="0">
                <a:solidFill>
                  <a:srgbClr val="111111"/>
                </a:solidFill>
                <a:latin typeface="KaTeX_Main"/>
              </a:rPr>
              <a:t>​= derivative</a:t>
            </a:r>
            <a:r>
              <a:rPr lang="en-US" sz="2000" dirty="0">
                <a:solidFill>
                  <a:srgbClr val="111111"/>
                </a:solidFill>
                <a:latin typeface="KaTeX_Main"/>
              </a:rPr>
              <a:t> of y with respect to </a:t>
            </a:r>
            <a:r>
              <a:rPr lang="en-US" sz="2000" dirty="0" smtClean="0">
                <a:solidFill>
                  <a:srgbClr val="111111"/>
                </a:solidFill>
                <a:latin typeface="KaTeX_Main"/>
              </a:rPr>
              <a:t>x</a:t>
            </a:r>
          </a:p>
          <a:p>
            <a:pPr>
              <a:lnSpc>
                <a:spcPct val="200000"/>
              </a:lnSpc>
            </a:pPr>
            <a:r>
              <a:rPr lang="en-US" sz="2000" i="1" dirty="0" smtClean="0">
                <a:solidFill>
                  <a:srgbClr val="111111"/>
                </a:solidFill>
                <a:latin typeface="KaTeX_Math"/>
              </a:rPr>
              <a:t>MU </a:t>
            </a:r>
            <a:r>
              <a:rPr lang="en-US" sz="2000" dirty="0" smtClean="0">
                <a:solidFill>
                  <a:srgbClr val="111111"/>
                </a:solidFill>
                <a:latin typeface="KaTeX_Main"/>
              </a:rPr>
              <a:t>= marginal</a:t>
            </a:r>
            <a:r>
              <a:rPr lang="en-US" sz="2000" dirty="0">
                <a:solidFill>
                  <a:srgbClr val="111111"/>
                </a:solidFill>
                <a:latin typeface="KaTeX_Main"/>
              </a:rPr>
              <a:t> utility of good x, y​</a:t>
            </a:r>
            <a:br>
              <a:rPr lang="en-US" sz="2000" dirty="0">
                <a:solidFill>
                  <a:srgbClr val="111111"/>
                </a:solidFill>
                <a:latin typeface="KaTeX_Main"/>
              </a:rPr>
            </a:br>
            <a:endParaRPr lang="en-US" sz="2000" dirty="0"/>
          </a:p>
        </p:txBody>
      </p:sp>
      <p:sp>
        <p:nvSpPr>
          <p:cNvPr id="4" name="Rectangle 3"/>
          <p:cNvSpPr/>
          <p:nvPr/>
        </p:nvSpPr>
        <p:spPr>
          <a:xfrm>
            <a:off x="222907" y="3698253"/>
            <a:ext cx="6096000" cy="3323987"/>
          </a:xfrm>
          <a:prstGeom prst="rect">
            <a:avLst/>
          </a:prstGeom>
        </p:spPr>
        <p:txBody>
          <a:bodyPr>
            <a:spAutoFit/>
          </a:bodyPr>
          <a:lstStyle/>
          <a:p>
            <a:pPr>
              <a:lnSpc>
                <a:spcPct val="150000"/>
              </a:lnSpc>
            </a:pPr>
            <a:r>
              <a:rPr lang="en-US" sz="2000" dirty="0" smtClean="0"/>
              <a:t>                         In </a:t>
            </a:r>
            <a:r>
              <a:rPr lang="en-US" sz="2000" dirty="0"/>
              <a:t>other </a:t>
            </a:r>
            <a:r>
              <a:rPr lang="en-US" sz="2000" dirty="0" smtClean="0"/>
              <a:t>words, the </a:t>
            </a:r>
            <a:r>
              <a:rPr lang="en-US" sz="2000" dirty="0"/>
              <a:t>MRS is the slope of the indifference curve at any given point along the curve and displays a frontier of utility for each combination of "good X" and "good Y</a:t>
            </a:r>
            <a:r>
              <a:rPr lang="en-US" sz="2000" dirty="0" smtClean="0"/>
              <a:t>.“ When </a:t>
            </a:r>
            <a:r>
              <a:rPr lang="en-US" sz="2000" dirty="0"/>
              <a:t>the law of diminishing MRS is in effect, the MRS forms a downward, negative sloping, convex curve showing more consumption of one good in place of another.</a:t>
            </a:r>
          </a:p>
        </p:txBody>
      </p:sp>
    </p:spTree>
    <p:extLst>
      <p:ext uri="{BB962C8B-B14F-4D97-AF65-F5344CB8AC3E}">
        <p14:creationId xmlns:p14="http://schemas.microsoft.com/office/powerpoint/2010/main" val="1862465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307" y="150125"/>
            <a:ext cx="11894593" cy="1200329"/>
          </a:xfrm>
          <a:prstGeom prst="rect">
            <a:avLst/>
          </a:prstGeom>
        </p:spPr>
        <p:txBody>
          <a:bodyPr wrap="square">
            <a:spAutoFit/>
          </a:bodyPr>
          <a:lstStyle/>
          <a:p>
            <a:r>
              <a:rPr lang="en-US" dirty="0">
                <a:solidFill>
                  <a:srgbClr val="111111"/>
                </a:solidFill>
                <a:latin typeface="SourceSansPro"/>
              </a:rPr>
              <a:t> </a:t>
            </a:r>
            <a:r>
              <a:rPr lang="en-US" dirty="0" smtClean="0">
                <a:solidFill>
                  <a:srgbClr val="111111"/>
                </a:solidFill>
                <a:latin typeface="SourceSansPro"/>
              </a:rPr>
              <a:t>                       MRS </a:t>
            </a:r>
            <a:r>
              <a:rPr lang="en-US" dirty="0">
                <a:solidFill>
                  <a:srgbClr val="111111"/>
                </a:solidFill>
                <a:latin typeface="SourceSansPro"/>
              </a:rPr>
              <a:t>is the slope of the indifference curve at any single point along the curve. The slope will often be different as one moves along an indifference curve</a:t>
            </a:r>
            <a:r>
              <a:rPr lang="en-US" dirty="0" smtClean="0">
                <a:solidFill>
                  <a:srgbClr val="111111"/>
                </a:solidFill>
                <a:latin typeface="SourceSansPro"/>
              </a:rPr>
              <a:t>.</a:t>
            </a:r>
            <a:r>
              <a:rPr lang="en-US" dirty="0"/>
              <a:t> Most indifference curves are usually convex because, as you consume more of one good, you will consume less of the other</a:t>
            </a:r>
            <a:r>
              <a:rPr lang="en-US" dirty="0" smtClean="0"/>
              <a:t>.</a:t>
            </a:r>
            <a:r>
              <a:rPr lang="en-US" dirty="0"/>
              <a:t> The value of the MRS is equal to the slope of the indifference curve drawn for the two products.</a:t>
            </a:r>
          </a:p>
        </p:txBody>
      </p:sp>
      <p:sp>
        <p:nvSpPr>
          <p:cNvPr id="3" name="Rectangle 2"/>
          <p:cNvSpPr/>
          <p:nvPr/>
        </p:nvSpPr>
        <p:spPr>
          <a:xfrm>
            <a:off x="4649492" y="2230547"/>
            <a:ext cx="7504409" cy="4616648"/>
          </a:xfrm>
          <a:prstGeom prst="rect">
            <a:avLst/>
          </a:prstGeom>
        </p:spPr>
        <p:txBody>
          <a:bodyPr wrap="square">
            <a:spAutoFit/>
          </a:bodyPr>
          <a:lstStyle/>
          <a:p>
            <a:pPr>
              <a:lnSpc>
                <a:spcPct val="150000"/>
              </a:lnSpc>
              <a:buNone/>
            </a:pPr>
            <a:r>
              <a:rPr lang="en-US" dirty="0"/>
              <a:t> </a:t>
            </a:r>
            <a:r>
              <a:rPr lang="en-US" dirty="0" smtClean="0"/>
              <a:t> combinations            Good </a:t>
            </a:r>
            <a:r>
              <a:rPr lang="en-US" dirty="0"/>
              <a:t>X          Good Y             MRS         </a:t>
            </a:r>
            <a:r>
              <a:rPr lang="en-US" dirty="0" smtClean="0"/>
              <a:t> </a:t>
            </a:r>
            <a:r>
              <a:rPr lang="en-US" dirty="0"/>
              <a:t>Ratio    </a:t>
            </a:r>
            <a:r>
              <a:rPr lang="en-US" dirty="0" smtClean="0"/>
              <a:t>Utility level</a:t>
            </a:r>
            <a:endParaRPr lang="en-US" dirty="0"/>
          </a:p>
          <a:p>
            <a:pPr>
              <a:lnSpc>
                <a:spcPct val="150000"/>
              </a:lnSpc>
              <a:buNone/>
            </a:pPr>
            <a:r>
              <a:rPr lang="en-US" dirty="0"/>
              <a:t>                                                                                    </a:t>
            </a:r>
            <a:r>
              <a:rPr lang="en-US" dirty="0" smtClean="0"/>
              <a:t>(</a:t>
            </a:r>
            <a:r>
              <a:rPr lang="en-US" dirty="0" err="1"/>
              <a:t>Dy</a:t>
            </a:r>
            <a:r>
              <a:rPr lang="en-US" dirty="0"/>
              <a:t>/</a:t>
            </a:r>
            <a:r>
              <a:rPr lang="en-US" dirty="0" err="1"/>
              <a:t>Dx</a:t>
            </a:r>
            <a:r>
              <a:rPr lang="en-US" dirty="0"/>
              <a:t>)</a:t>
            </a:r>
          </a:p>
          <a:p>
            <a:pPr>
              <a:lnSpc>
                <a:spcPct val="150000"/>
              </a:lnSpc>
              <a:buNone/>
            </a:pPr>
            <a:r>
              <a:rPr lang="en-US" dirty="0"/>
              <a:t>               </a:t>
            </a:r>
            <a:r>
              <a:rPr lang="en-US" sz="2000" dirty="0"/>
              <a:t>A               </a:t>
            </a:r>
            <a:r>
              <a:rPr lang="en-US" sz="2000" dirty="0" smtClean="0"/>
              <a:t>      </a:t>
            </a:r>
            <a:r>
              <a:rPr lang="en-US" sz="2000" dirty="0"/>
              <a:t>1                  </a:t>
            </a:r>
            <a:r>
              <a:rPr lang="en-US" sz="2000" dirty="0" smtClean="0"/>
              <a:t> </a:t>
            </a:r>
            <a:r>
              <a:rPr lang="en-US" sz="2000" dirty="0"/>
              <a:t>20                   --             </a:t>
            </a:r>
            <a:r>
              <a:rPr lang="en-US" sz="2000" dirty="0" smtClean="0"/>
              <a:t>                   </a:t>
            </a:r>
            <a:r>
              <a:rPr lang="en-US" sz="2000" dirty="0"/>
              <a:t>100</a:t>
            </a:r>
          </a:p>
          <a:p>
            <a:pPr>
              <a:lnSpc>
                <a:spcPct val="150000"/>
              </a:lnSpc>
              <a:buNone/>
            </a:pPr>
            <a:r>
              <a:rPr lang="en-US" sz="2000" dirty="0"/>
              <a:t>             </a:t>
            </a:r>
            <a:r>
              <a:rPr lang="en-US" sz="2000" dirty="0" smtClean="0"/>
              <a:t> </a:t>
            </a:r>
            <a:r>
              <a:rPr lang="en-US" sz="2000" dirty="0"/>
              <a:t>B               </a:t>
            </a:r>
            <a:r>
              <a:rPr lang="en-US" sz="2000" dirty="0" smtClean="0"/>
              <a:t>      </a:t>
            </a:r>
            <a:r>
              <a:rPr lang="en-US" sz="2000" dirty="0"/>
              <a:t>2           </a:t>
            </a:r>
            <a:r>
              <a:rPr lang="en-US" sz="2000" dirty="0" smtClean="0"/>
              <a:t>       </a:t>
            </a:r>
            <a:r>
              <a:rPr lang="en-US" sz="2000" dirty="0"/>
              <a:t>15                    5     </a:t>
            </a:r>
            <a:r>
              <a:rPr lang="en-US" sz="2000" dirty="0" smtClean="0"/>
              <a:t>        </a:t>
            </a:r>
            <a:r>
              <a:rPr lang="en-US" sz="2000" dirty="0"/>
              <a:t>1:5         </a:t>
            </a:r>
            <a:r>
              <a:rPr lang="en-US" sz="2000" dirty="0" smtClean="0"/>
              <a:t>     </a:t>
            </a:r>
            <a:r>
              <a:rPr lang="en-US" sz="2000" dirty="0"/>
              <a:t>100</a:t>
            </a:r>
          </a:p>
          <a:p>
            <a:pPr>
              <a:lnSpc>
                <a:spcPct val="150000"/>
              </a:lnSpc>
              <a:buNone/>
            </a:pPr>
            <a:r>
              <a:rPr lang="en-US" sz="2000" dirty="0"/>
              <a:t>               C                 </a:t>
            </a:r>
            <a:r>
              <a:rPr lang="en-US" sz="2000" dirty="0" smtClean="0"/>
              <a:t>    3                 </a:t>
            </a:r>
            <a:r>
              <a:rPr lang="en-US" sz="2000" dirty="0"/>
              <a:t>11                    4       </a:t>
            </a:r>
            <a:r>
              <a:rPr lang="en-US" sz="2000" dirty="0" smtClean="0"/>
              <a:t>      </a:t>
            </a:r>
            <a:r>
              <a:rPr lang="en-US" sz="2000" dirty="0"/>
              <a:t>1: 4            </a:t>
            </a:r>
            <a:r>
              <a:rPr lang="en-US" sz="2000" dirty="0" smtClean="0"/>
              <a:t> </a:t>
            </a:r>
            <a:r>
              <a:rPr lang="en-US" sz="2000" dirty="0"/>
              <a:t>100</a:t>
            </a:r>
          </a:p>
          <a:p>
            <a:pPr>
              <a:lnSpc>
                <a:spcPct val="150000"/>
              </a:lnSpc>
              <a:buNone/>
            </a:pPr>
            <a:r>
              <a:rPr lang="en-US" sz="2000" dirty="0"/>
              <a:t>               D                </a:t>
            </a:r>
            <a:r>
              <a:rPr lang="en-US" sz="2000" dirty="0" smtClean="0"/>
              <a:t>    </a:t>
            </a:r>
            <a:r>
              <a:rPr lang="en-US" sz="2000" dirty="0"/>
              <a:t>4                  </a:t>
            </a:r>
            <a:r>
              <a:rPr lang="en-US" sz="2000" dirty="0" smtClean="0"/>
              <a:t>8                      </a:t>
            </a:r>
            <a:r>
              <a:rPr lang="en-US" sz="2000" dirty="0"/>
              <a:t>3        </a:t>
            </a:r>
            <a:r>
              <a:rPr lang="en-US" sz="2000" dirty="0" smtClean="0"/>
              <a:t>     </a:t>
            </a:r>
            <a:r>
              <a:rPr lang="en-US" sz="2000" dirty="0"/>
              <a:t>1: 3             </a:t>
            </a:r>
            <a:r>
              <a:rPr lang="en-US" sz="2000" dirty="0" smtClean="0"/>
              <a:t>100</a:t>
            </a:r>
            <a:endParaRPr lang="en-US" sz="2000" dirty="0"/>
          </a:p>
          <a:p>
            <a:pPr>
              <a:lnSpc>
                <a:spcPct val="150000"/>
              </a:lnSpc>
              <a:buNone/>
            </a:pPr>
            <a:r>
              <a:rPr lang="en-US" sz="2000" dirty="0"/>
              <a:t>               E                     </a:t>
            </a:r>
            <a:r>
              <a:rPr lang="en-US" sz="2000" dirty="0" smtClean="0"/>
              <a:t>5                 6                      </a:t>
            </a:r>
            <a:r>
              <a:rPr lang="en-US" sz="2000" dirty="0"/>
              <a:t>2         </a:t>
            </a:r>
            <a:r>
              <a:rPr lang="en-US" sz="2000" dirty="0" smtClean="0"/>
              <a:t>     </a:t>
            </a:r>
            <a:r>
              <a:rPr lang="en-US" sz="2000" dirty="0"/>
              <a:t>1:2               </a:t>
            </a:r>
            <a:r>
              <a:rPr lang="en-US" sz="2000" dirty="0" smtClean="0"/>
              <a:t>100</a:t>
            </a:r>
            <a:endParaRPr lang="en-US" sz="2000" dirty="0"/>
          </a:p>
          <a:p>
            <a:pPr>
              <a:lnSpc>
                <a:spcPct val="150000"/>
              </a:lnSpc>
              <a:buNone/>
            </a:pPr>
            <a:r>
              <a:rPr lang="en-US" sz="2000" dirty="0"/>
              <a:t>               F                    </a:t>
            </a:r>
            <a:r>
              <a:rPr lang="en-US" sz="2000" dirty="0" smtClean="0"/>
              <a:t> </a:t>
            </a:r>
            <a:r>
              <a:rPr lang="en-US" sz="2000" dirty="0"/>
              <a:t>6          </a:t>
            </a:r>
            <a:r>
              <a:rPr lang="en-US" sz="2000" dirty="0" smtClean="0"/>
              <a:t>       </a:t>
            </a:r>
            <a:r>
              <a:rPr lang="en-US" sz="2000" dirty="0"/>
              <a:t>5                      1         </a:t>
            </a:r>
            <a:r>
              <a:rPr lang="en-US" sz="2000" dirty="0" smtClean="0"/>
              <a:t>     </a:t>
            </a:r>
            <a:r>
              <a:rPr lang="en-US" sz="2000" dirty="0"/>
              <a:t>1: 1              </a:t>
            </a:r>
            <a:r>
              <a:rPr lang="en-US" sz="2000" dirty="0" smtClean="0"/>
              <a:t>100</a:t>
            </a:r>
            <a:endParaRPr lang="en-US" sz="2000" dirty="0"/>
          </a:p>
          <a:p>
            <a:pPr>
              <a:lnSpc>
                <a:spcPct val="150000"/>
              </a:lnSpc>
              <a:buNone/>
            </a:pPr>
            <a:r>
              <a:rPr lang="en-US" sz="2000" dirty="0"/>
              <a:t>               G                  </a:t>
            </a:r>
            <a:r>
              <a:rPr lang="en-US" sz="2000" dirty="0" smtClean="0"/>
              <a:t>   </a:t>
            </a:r>
            <a:r>
              <a:rPr lang="en-US" sz="2000" dirty="0"/>
              <a:t>8             </a:t>
            </a:r>
            <a:r>
              <a:rPr lang="en-US" sz="2000" dirty="0" smtClean="0"/>
              <a:t>   </a:t>
            </a:r>
            <a:r>
              <a:rPr lang="en-US" sz="2000" dirty="0"/>
              <a:t>4                    </a:t>
            </a:r>
            <a:r>
              <a:rPr lang="en-US" sz="2000" dirty="0" smtClean="0"/>
              <a:t> </a:t>
            </a:r>
            <a:r>
              <a:rPr lang="en-US" sz="2000" dirty="0"/>
              <a:t>-2          </a:t>
            </a:r>
            <a:r>
              <a:rPr lang="en-US" sz="2000" dirty="0" smtClean="0"/>
              <a:t>    </a:t>
            </a:r>
            <a:r>
              <a:rPr lang="en-US" sz="2000" dirty="0"/>
              <a:t>1: 0.5           </a:t>
            </a:r>
            <a:r>
              <a:rPr lang="en-US" sz="2000" dirty="0" smtClean="0"/>
              <a:t>100</a:t>
            </a:r>
            <a:endParaRPr lang="en-US" sz="2000" dirty="0"/>
          </a:p>
          <a:p>
            <a:pPr>
              <a:lnSpc>
                <a:spcPct val="150000"/>
              </a:lnSpc>
              <a:buNone/>
            </a:pPr>
            <a:r>
              <a:rPr lang="en-US" sz="2000" dirty="0"/>
              <a:t>               H                    </a:t>
            </a:r>
            <a:r>
              <a:rPr lang="en-US" sz="2000" dirty="0" smtClean="0"/>
              <a:t>12               </a:t>
            </a:r>
            <a:r>
              <a:rPr lang="en-US" sz="2000" dirty="0"/>
              <a:t>3                   </a:t>
            </a:r>
            <a:r>
              <a:rPr lang="en-US" sz="2000" dirty="0" smtClean="0"/>
              <a:t>  </a:t>
            </a:r>
            <a:r>
              <a:rPr lang="en-US" sz="2000" dirty="0"/>
              <a:t>-4           </a:t>
            </a:r>
            <a:r>
              <a:rPr lang="en-US" sz="2000" dirty="0" smtClean="0"/>
              <a:t>   </a:t>
            </a:r>
            <a:r>
              <a:rPr lang="en-US" sz="2000"/>
              <a:t>1:0.25       </a:t>
            </a:r>
            <a:r>
              <a:rPr lang="en-US" sz="2000" smtClean="0"/>
              <a:t>   </a:t>
            </a:r>
            <a:r>
              <a:rPr lang="en-US" sz="2000" dirty="0"/>
              <a:t>100         </a:t>
            </a:r>
          </a:p>
        </p:txBody>
      </p:sp>
      <p:pic>
        <p:nvPicPr>
          <p:cNvPr id="1026"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1658319"/>
            <a:ext cx="4726391" cy="508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31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109639"/>
          </a:xfrm>
          <a:prstGeom prst="rect">
            <a:avLst/>
          </a:prstGeom>
        </p:spPr>
        <p:txBody>
          <a:bodyPr wrap="square">
            <a:spAutoFit/>
          </a:bodyPr>
          <a:lstStyle/>
          <a:p>
            <a:r>
              <a:rPr lang="en-US" sz="2400" b="1" u="sng" dirty="0" smtClean="0"/>
              <a:t>General Definition of Economics</a:t>
            </a:r>
          </a:p>
          <a:p>
            <a:pPr>
              <a:lnSpc>
                <a:spcPct val="150000"/>
              </a:lnSpc>
            </a:pPr>
            <a:r>
              <a:rPr lang="en-US" dirty="0" smtClean="0"/>
              <a:t>                 Economics is a social science concerned with production, distribution and consumption of goods and services. </a:t>
            </a:r>
          </a:p>
          <a:p>
            <a:pPr>
              <a:lnSpc>
                <a:spcPct val="150000"/>
              </a:lnSpc>
            </a:pPr>
            <a:r>
              <a:rPr lang="en-US" dirty="0" smtClean="0"/>
              <a:t>        It studies how individuals, businesses, governments and nations make choice about how to allocate resources.   Economics is a science which  study that  how people allocate scarce resources for production, distribution and consumption both individually and collectively.  In simple language the economics is a science which is use to determine  effective use of resources to meet private and social goals. It is concerned with Production and employment, investment and savings, health, money and the banking system, government policies on taxation and spending, international trade, industrial organization and regulation, urbanization, environmental issues.  These are just a sampling of the concerns at the heart of the science of economics.</a:t>
            </a:r>
          </a:p>
          <a:p>
            <a:pPr>
              <a:lnSpc>
                <a:spcPct val="150000"/>
              </a:lnSpc>
            </a:pPr>
            <a:r>
              <a:rPr lang="en-US" sz="2400" b="1" u="sng" dirty="0" smtClean="0"/>
              <a:t>Definitions of Micro economics</a:t>
            </a:r>
          </a:p>
          <a:p>
            <a:pPr>
              <a:lnSpc>
                <a:spcPct val="150000"/>
              </a:lnSpc>
            </a:pPr>
            <a:r>
              <a:rPr lang="en-US" dirty="0" smtClean="0"/>
              <a:t>                     The modern approach divides the subject  matter of economics in to two broad inter dependent  branches. These terms are first use by professor </a:t>
            </a:r>
            <a:r>
              <a:rPr lang="en-US" dirty="0" err="1" smtClean="0"/>
              <a:t>Ragner</a:t>
            </a:r>
            <a:r>
              <a:rPr lang="en-US" dirty="0" smtClean="0"/>
              <a:t> Frisch. That is Micro Economics And Macro Economics</a:t>
            </a:r>
          </a:p>
          <a:p>
            <a:pPr>
              <a:lnSpc>
                <a:spcPct val="150000"/>
              </a:lnSpc>
            </a:pPr>
            <a:r>
              <a:rPr lang="en-US" dirty="0" smtClean="0"/>
              <a:t> Microeconomics deals with a small part or Small component of the national economy of a country. It is the study of economic actions of individuals and small group of individuals. Microeconomics may be defined as that branch of economic analysis which studies the economic behavior of individual units, may be a person ,a particular household, or a particular Firm. It is a study of one particular unit rather than all the units combined together.</a:t>
            </a:r>
          </a:p>
          <a:p>
            <a:pPr>
              <a:lnSpc>
                <a:spcPct val="150000"/>
              </a:lnSpc>
            </a:pPr>
            <a:r>
              <a:rPr lang="en-US" dirty="0"/>
              <a:t> </a:t>
            </a:r>
            <a:endParaRPr lang="en-US" b="1" dirty="0" smtClean="0"/>
          </a:p>
          <a:p>
            <a:endParaRPr lang="en-US" dirty="0"/>
          </a:p>
        </p:txBody>
      </p:sp>
    </p:spTree>
    <p:extLst>
      <p:ext uri="{BB962C8B-B14F-4D97-AF65-F5344CB8AC3E}">
        <p14:creationId xmlns:p14="http://schemas.microsoft.com/office/powerpoint/2010/main" val="397572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50" y="0"/>
            <a:ext cx="8447962" cy="5324535"/>
          </a:xfrm>
          <a:prstGeom prst="rect">
            <a:avLst/>
          </a:prstGeom>
        </p:spPr>
        <p:txBody>
          <a:bodyPr wrap="square">
            <a:spAutoFit/>
          </a:bodyPr>
          <a:lstStyle/>
          <a:p>
            <a:r>
              <a:rPr lang="en-US" b="1" dirty="0">
                <a:solidFill>
                  <a:srgbClr val="282829"/>
                </a:solidFill>
                <a:latin typeface="-apple-system"/>
              </a:rPr>
              <a:t>"L" </a:t>
            </a:r>
            <a:r>
              <a:rPr lang="en-US" b="1" dirty="0" smtClean="0">
                <a:solidFill>
                  <a:srgbClr val="282829"/>
                </a:solidFill>
                <a:latin typeface="-apple-system"/>
              </a:rPr>
              <a:t>shaped </a:t>
            </a:r>
            <a:r>
              <a:rPr lang="en-US" sz="2000" b="1" dirty="0"/>
              <a:t>indifference </a:t>
            </a:r>
            <a:r>
              <a:rPr lang="en-US" sz="2000" b="1" dirty="0" smtClean="0"/>
              <a:t>curve</a:t>
            </a:r>
          </a:p>
          <a:p>
            <a:r>
              <a:rPr lang="en-US" sz="2000" dirty="0"/>
              <a:t>An indifference curve is the curve at every point of which the utility would remain </a:t>
            </a:r>
            <a:r>
              <a:rPr lang="en-US" sz="2000" dirty="0" smtClean="0"/>
              <a:t>same. The </a:t>
            </a:r>
            <a:r>
              <a:rPr lang="en-US" sz="2000" dirty="0"/>
              <a:t>indifference curve of perfect complementary goods is ‘L’ shaped</a:t>
            </a:r>
            <a:r>
              <a:rPr lang="en-US" sz="2000" dirty="0" smtClean="0"/>
              <a:t>.</a:t>
            </a:r>
            <a:r>
              <a:rPr lang="en-US" sz="2000" dirty="0"/>
              <a:t> </a:t>
            </a:r>
            <a:endParaRPr lang="en-US" sz="2000" dirty="0" smtClean="0"/>
          </a:p>
          <a:p>
            <a:r>
              <a:rPr lang="en-US" sz="2000" dirty="0" smtClean="0"/>
              <a:t>Let </a:t>
            </a:r>
            <a:r>
              <a:rPr lang="en-US" sz="2000" dirty="0"/>
              <a:t>us consider this example-</a:t>
            </a:r>
          </a:p>
          <a:p>
            <a:r>
              <a:rPr lang="en-US" sz="2000" dirty="0"/>
              <a:t>‘Left shoe’ and ‘Right shoe’ can be considered as perfect complimentary goods. This is because the utility of Left shoe would be zero without a Right shoe and vice versa.</a:t>
            </a:r>
          </a:p>
          <a:p>
            <a:r>
              <a:rPr lang="en-US" sz="2000" dirty="0"/>
              <a:t>So, we have the following combinations of Left shoe and Right shoe and every combination would give us the same utility.</a:t>
            </a:r>
          </a:p>
          <a:p>
            <a:r>
              <a:rPr lang="en-US" sz="2000" dirty="0" smtClean="0"/>
              <a:t>    Combinations   Left shoe    Right shoe -   </a:t>
            </a:r>
            <a:r>
              <a:rPr lang="en-US" sz="2000" dirty="0"/>
              <a:t>Combinations   Left shoe    Right shoe   </a:t>
            </a:r>
          </a:p>
          <a:p>
            <a:r>
              <a:rPr lang="en-US" sz="2000" dirty="0" smtClean="0"/>
              <a:t>            A                         1                    1         -              F                     1                    1</a:t>
            </a:r>
          </a:p>
          <a:p>
            <a:r>
              <a:rPr lang="en-US" sz="2000" dirty="0"/>
              <a:t> </a:t>
            </a:r>
            <a:r>
              <a:rPr lang="en-US" sz="2000" dirty="0" smtClean="0"/>
              <a:t>           B                         1                     2         -             G                     2                    1  </a:t>
            </a:r>
          </a:p>
          <a:p>
            <a:r>
              <a:rPr lang="en-US" sz="2000" dirty="0"/>
              <a:t> </a:t>
            </a:r>
            <a:r>
              <a:rPr lang="en-US" sz="2000" dirty="0" smtClean="0"/>
              <a:t>           C                         1                     3         -             H                     3                    1</a:t>
            </a:r>
          </a:p>
          <a:p>
            <a:r>
              <a:rPr lang="en-US" sz="2000" dirty="0"/>
              <a:t> </a:t>
            </a:r>
            <a:r>
              <a:rPr lang="en-US" sz="2000" dirty="0" smtClean="0"/>
              <a:t>           D                        1                     4          -             I                      4                     1</a:t>
            </a:r>
          </a:p>
          <a:p>
            <a:r>
              <a:rPr lang="en-US" sz="2000" dirty="0"/>
              <a:t> </a:t>
            </a:r>
            <a:r>
              <a:rPr lang="en-US" sz="2000" dirty="0" smtClean="0"/>
              <a:t>           E                        1                      5         -             J                       5                    1</a:t>
            </a:r>
            <a:r>
              <a:rPr lang="en-US" sz="2000" dirty="0"/>
              <a:t/>
            </a:r>
            <a:br>
              <a:rPr lang="en-US" sz="2000" dirty="0"/>
            </a:br>
            <a:endParaRPr lang="en-US" sz="2000" dirty="0"/>
          </a:p>
        </p:txBody>
      </p:sp>
      <p:sp>
        <p:nvSpPr>
          <p:cNvPr id="6" name="Rectangle 5"/>
          <p:cNvSpPr/>
          <p:nvPr/>
        </p:nvSpPr>
        <p:spPr>
          <a:xfrm>
            <a:off x="122829" y="5248539"/>
            <a:ext cx="8748215" cy="646331"/>
          </a:xfrm>
          <a:prstGeom prst="rect">
            <a:avLst/>
          </a:prstGeom>
        </p:spPr>
        <p:txBody>
          <a:bodyPr wrap="square">
            <a:spAutoFit/>
          </a:bodyPr>
          <a:lstStyle/>
          <a:p>
            <a:r>
              <a:rPr lang="en-US" dirty="0">
                <a:solidFill>
                  <a:srgbClr val="040C28"/>
                </a:solidFill>
                <a:latin typeface="Google Sans"/>
              </a:rPr>
              <a:t>Two commodities are perfect substitutes for each other</a:t>
            </a:r>
            <a:r>
              <a:rPr lang="en-US" dirty="0">
                <a:solidFill>
                  <a:srgbClr val="474747"/>
                </a:solidFill>
                <a:latin typeface="Google Sans"/>
              </a:rPr>
              <a:t> </a:t>
            </a:r>
            <a:r>
              <a:rPr lang="en-US" dirty="0" smtClean="0">
                <a:solidFill>
                  <a:srgbClr val="474747"/>
                </a:solidFill>
                <a:latin typeface="Google Sans"/>
              </a:rPr>
              <a:t>–</a:t>
            </a:r>
            <a:r>
              <a:rPr lang="en-US" dirty="0"/>
              <a:t>where MRS is </a:t>
            </a:r>
            <a:r>
              <a:rPr lang="en-US" dirty="0" smtClean="0"/>
              <a:t>constant</a:t>
            </a:r>
            <a:r>
              <a:rPr lang="en-US" dirty="0"/>
              <a:t>,</a:t>
            </a:r>
            <a:r>
              <a:rPr lang="en-US" dirty="0" smtClean="0">
                <a:solidFill>
                  <a:srgbClr val="474747"/>
                </a:solidFill>
                <a:latin typeface="Google Sans"/>
              </a:rPr>
              <a:t> </a:t>
            </a:r>
            <a:r>
              <a:rPr lang="en-US" dirty="0">
                <a:solidFill>
                  <a:srgbClr val="474747"/>
                </a:solidFill>
                <a:latin typeface="Google Sans"/>
              </a:rPr>
              <a:t>In this case, the indifference curve is a straight line,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798" y="4427566"/>
            <a:ext cx="3459201" cy="25873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798" y="313899"/>
            <a:ext cx="3459201" cy="3309365"/>
          </a:xfrm>
          <a:prstGeom prst="rect">
            <a:avLst/>
          </a:prstGeom>
        </p:spPr>
      </p:pic>
    </p:spTree>
    <p:extLst>
      <p:ext uri="{BB962C8B-B14F-4D97-AF65-F5344CB8AC3E}">
        <p14:creationId xmlns:p14="http://schemas.microsoft.com/office/powerpoint/2010/main" val="3629260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2831544"/>
          </a:xfrm>
          <a:prstGeom prst="rect">
            <a:avLst/>
          </a:prstGeom>
        </p:spPr>
        <p:txBody>
          <a:bodyPr wrap="square">
            <a:spAutoFit/>
          </a:bodyPr>
          <a:lstStyle/>
          <a:p>
            <a:r>
              <a:rPr lang="en-US" sz="2800" b="1" u="sng" dirty="0" smtClean="0"/>
              <a:t>Consumer’s Equilibrium and  Indifference Curve Analysis</a:t>
            </a:r>
          </a:p>
          <a:p>
            <a:pPr>
              <a:lnSpc>
                <a:spcPct val="150000"/>
              </a:lnSpc>
            </a:pPr>
            <a:r>
              <a:rPr lang="en-US" dirty="0" smtClean="0"/>
              <a:t>                </a:t>
            </a:r>
            <a:r>
              <a:rPr lang="en-US" sz="2000" dirty="0" smtClean="0"/>
              <a:t>A </a:t>
            </a:r>
            <a:r>
              <a:rPr lang="en-US" sz="2000" dirty="0"/>
              <a:t>consumer is said to be in equilibrium when he has derived maximum satisfaction and does not want to change his consumption level. Hence, </a:t>
            </a:r>
            <a:r>
              <a:rPr lang="en-US" sz="2000" b="1" u="sng" dirty="0"/>
              <a:t>Consumer’s Equilibrium</a:t>
            </a:r>
            <a:r>
              <a:rPr lang="en-US" sz="2000" b="1" dirty="0"/>
              <a:t> </a:t>
            </a:r>
            <a:r>
              <a:rPr lang="en-US" sz="2000" dirty="0"/>
              <a:t>is a situation in which a consumer has maximum satisfaction with limited income and does not tend to change his existing way of expenditure. The point of equilibrium or maximum satisfaction is achieved by the study of the </a:t>
            </a:r>
            <a:r>
              <a:rPr lang="en-US" sz="2000" b="1" dirty="0"/>
              <a:t>I</a:t>
            </a:r>
            <a:r>
              <a:rPr lang="en-US" sz="2000" b="1" dirty="0" smtClean="0"/>
              <a:t>ndifference </a:t>
            </a:r>
            <a:r>
              <a:rPr lang="en-US" sz="2000" b="1" dirty="0"/>
              <a:t>M</a:t>
            </a:r>
            <a:r>
              <a:rPr lang="en-US" sz="2000" b="1" dirty="0" smtClean="0"/>
              <a:t>ap</a:t>
            </a:r>
            <a:r>
              <a:rPr lang="en-US" sz="2000" b="1" dirty="0"/>
              <a:t> and </a:t>
            </a:r>
            <a:r>
              <a:rPr lang="en-US" sz="2000" b="1" dirty="0" smtClean="0"/>
              <a:t>Budget </a:t>
            </a:r>
            <a:r>
              <a:rPr lang="en-US" sz="2000" b="1" dirty="0"/>
              <a:t>L</a:t>
            </a:r>
            <a:r>
              <a:rPr lang="en-US" sz="2000" b="1" dirty="0" smtClean="0"/>
              <a:t>ine</a:t>
            </a:r>
            <a:r>
              <a:rPr lang="en-US" sz="2000" dirty="0"/>
              <a:t> together. </a:t>
            </a:r>
            <a:endParaRPr lang="en-US" sz="2000" dirty="0" smtClean="0"/>
          </a:p>
          <a:p>
            <a:pPr>
              <a:lnSpc>
                <a:spcPct val="150000"/>
              </a:lnSpc>
            </a:pPr>
            <a:r>
              <a:rPr lang="en-US" sz="2000" dirty="0" smtClean="0"/>
              <a:t>                              </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621" y="2627662"/>
            <a:ext cx="3998793" cy="3541125"/>
          </a:xfrm>
          <a:prstGeom prst="rect">
            <a:avLst/>
          </a:prstGeom>
        </p:spPr>
      </p:pic>
      <p:sp>
        <p:nvSpPr>
          <p:cNvPr id="5" name="Rectangle 4"/>
          <p:cNvSpPr/>
          <p:nvPr/>
        </p:nvSpPr>
        <p:spPr>
          <a:xfrm>
            <a:off x="31835" y="2627662"/>
            <a:ext cx="6096000" cy="3276282"/>
          </a:xfrm>
          <a:prstGeom prst="rect">
            <a:avLst/>
          </a:prstGeom>
        </p:spPr>
        <p:txBody>
          <a:bodyPr>
            <a:spAutoFit/>
          </a:bodyPr>
          <a:lstStyle/>
          <a:p>
            <a:pPr>
              <a:lnSpc>
                <a:spcPct val="150000"/>
              </a:lnSpc>
            </a:pPr>
            <a:r>
              <a:rPr lang="en-US" sz="2000" dirty="0"/>
              <a:t>An </a:t>
            </a:r>
            <a:r>
              <a:rPr lang="en-US" sz="2000" b="1" dirty="0"/>
              <a:t>Indifference Map </a:t>
            </a:r>
            <a:r>
              <a:rPr lang="en-US" sz="2000" dirty="0"/>
              <a:t>represents every possible indifference curve that the consumer has, which helps in ranking their preferences. The combination of goods on the higher indifference curve gives a higher satisfaction level to the consumer. Therefore, the highest of the indifference curves of an indifference map is preferred by a consumer</a:t>
            </a:r>
            <a:r>
              <a:rPr lang="en-US" dirty="0"/>
              <a:t>. </a:t>
            </a:r>
          </a:p>
        </p:txBody>
      </p:sp>
    </p:spTree>
    <p:extLst>
      <p:ext uri="{BB962C8B-B14F-4D97-AF65-F5344CB8AC3E}">
        <p14:creationId xmlns:p14="http://schemas.microsoft.com/office/powerpoint/2010/main" val="2363251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5923128" cy="6340197"/>
          </a:xfrm>
          <a:prstGeom prst="rect">
            <a:avLst/>
          </a:prstGeom>
        </p:spPr>
        <p:txBody>
          <a:bodyPr wrap="square">
            <a:spAutoFit/>
          </a:bodyPr>
          <a:lstStyle/>
          <a:p>
            <a:r>
              <a:rPr lang="en-US" sz="2800" b="1" dirty="0"/>
              <a:t>Budget </a:t>
            </a:r>
            <a:r>
              <a:rPr lang="en-US" sz="2800" b="1" dirty="0" smtClean="0"/>
              <a:t>Line</a:t>
            </a:r>
          </a:p>
          <a:p>
            <a:endParaRPr lang="en-US" b="1" dirty="0" smtClean="0"/>
          </a:p>
          <a:p>
            <a:pPr>
              <a:lnSpc>
                <a:spcPct val="150000"/>
              </a:lnSpc>
            </a:pPr>
            <a:r>
              <a:rPr lang="en-US" sz="2000" b="1" dirty="0" smtClean="0"/>
              <a:t>                    </a:t>
            </a:r>
            <a:r>
              <a:rPr lang="en-US" sz="2000" dirty="0" smtClean="0"/>
              <a:t>The term </a:t>
            </a:r>
            <a:r>
              <a:rPr lang="en-US" sz="2000" b="1" dirty="0" smtClean="0"/>
              <a:t>Budget Line</a:t>
            </a:r>
            <a:r>
              <a:rPr lang="en-US" sz="2000" dirty="0" smtClean="0"/>
              <a:t> refers to a graphical representation of all the potential combinations of two commodities that can be bought within a certain income and price, and all of these combinations provide the same satisfaction level. It comes with the condition that the cost of each combination must be less than or equal to the consumer’s money income. Simply put, a budget line is the locus of various combinations of two goods a consumer consumes and whose cost is equal to his income. Other names of Budget Line are </a:t>
            </a:r>
            <a:r>
              <a:rPr lang="en-US" sz="2000" b="1" dirty="0" smtClean="0"/>
              <a:t>Price Line, Price Opportunity Line, Budget Constraint Line, or Price Income Line. </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259" y="532262"/>
            <a:ext cx="5389011" cy="5172501"/>
          </a:xfrm>
          <a:prstGeom prst="rect">
            <a:avLst/>
          </a:prstGeom>
        </p:spPr>
      </p:pic>
    </p:spTree>
    <p:extLst>
      <p:ext uri="{BB962C8B-B14F-4D97-AF65-F5344CB8AC3E}">
        <p14:creationId xmlns:p14="http://schemas.microsoft.com/office/powerpoint/2010/main" val="3245569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851" y="54585"/>
            <a:ext cx="7736435" cy="3508653"/>
          </a:xfrm>
          <a:prstGeom prst="rect">
            <a:avLst/>
          </a:prstGeom>
        </p:spPr>
        <p:txBody>
          <a:bodyPr wrap="square">
            <a:spAutoFit/>
          </a:bodyPr>
          <a:lstStyle/>
          <a:p>
            <a:r>
              <a:rPr lang="en-US" sz="2400" b="1" dirty="0" smtClean="0">
                <a:solidFill>
                  <a:srgbClr val="273239"/>
                </a:solidFill>
                <a:latin typeface="Nunito"/>
              </a:rPr>
              <a:t>Shift </a:t>
            </a:r>
            <a:r>
              <a:rPr lang="en-US" sz="2400" b="1" dirty="0">
                <a:solidFill>
                  <a:srgbClr val="273239"/>
                </a:solidFill>
                <a:latin typeface="Nunito"/>
              </a:rPr>
              <a:t>in the </a:t>
            </a:r>
            <a:r>
              <a:rPr lang="en-US" sz="2400" b="1" dirty="0" smtClean="0">
                <a:solidFill>
                  <a:srgbClr val="273239"/>
                </a:solidFill>
                <a:latin typeface="Nunito"/>
              </a:rPr>
              <a:t>Budget Line </a:t>
            </a:r>
          </a:p>
          <a:p>
            <a:endParaRPr lang="en-US" sz="2000" dirty="0" smtClean="0">
              <a:solidFill>
                <a:srgbClr val="273239"/>
              </a:solidFill>
              <a:latin typeface="Nunito"/>
            </a:endParaRPr>
          </a:p>
          <a:p>
            <a:r>
              <a:rPr lang="en-US" sz="2000" dirty="0" smtClean="0">
                <a:solidFill>
                  <a:srgbClr val="273239"/>
                </a:solidFill>
                <a:latin typeface="Nunito"/>
              </a:rPr>
              <a:t>There </a:t>
            </a:r>
            <a:r>
              <a:rPr lang="en-US" sz="2000" dirty="0">
                <a:solidFill>
                  <a:srgbClr val="273239"/>
                </a:solidFill>
                <a:latin typeface="Nunito"/>
              </a:rPr>
              <a:t>is a shift in the budget line when there is a change in the income of the consumer or when there is a change in the prices of either one or both commodities</a:t>
            </a:r>
            <a:r>
              <a:rPr lang="en-US" sz="2000" dirty="0" smtClean="0">
                <a:solidFill>
                  <a:srgbClr val="273239"/>
                </a:solidFill>
                <a:latin typeface="Nunito"/>
              </a:rPr>
              <a:t>.</a:t>
            </a:r>
            <a:r>
              <a:rPr lang="en-US" sz="2000" b="1" dirty="0"/>
              <a:t> </a:t>
            </a:r>
            <a:endParaRPr lang="en-US" sz="2000" b="1" dirty="0" smtClean="0"/>
          </a:p>
          <a:p>
            <a:pPr marL="342900" indent="-342900">
              <a:buAutoNum type="arabicPeriod"/>
            </a:pPr>
            <a:r>
              <a:rPr lang="en-US" sz="2000" b="1" dirty="0" smtClean="0"/>
              <a:t>Effect </a:t>
            </a:r>
            <a:r>
              <a:rPr lang="en-US" sz="2000" b="1" dirty="0"/>
              <a:t>of a Change in the Income of </a:t>
            </a:r>
            <a:r>
              <a:rPr lang="en-US" sz="2000" b="1" dirty="0" smtClean="0"/>
              <a:t>Consumer</a:t>
            </a:r>
          </a:p>
          <a:p>
            <a:pPr marL="342900" indent="-342900">
              <a:buAutoNum type="arabicPeriod"/>
            </a:pPr>
            <a:r>
              <a:rPr lang="en-US" sz="2000" b="1" dirty="0" smtClean="0"/>
              <a:t>Change </a:t>
            </a:r>
            <a:r>
              <a:rPr lang="en-US" sz="2000" b="1" dirty="0"/>
              <a:t>in Prices of both </a:t>
            </a:r>
            <a:r>
              <a:rPr lang="en-US" sz="2000" b="1" dirty="0" smtClean="0"/>
              <a:t>Commodities</a:t>
            </a:r>
          </a:p>
          <a:p>
            <a:pPr marL="342900" indent="-342900">
              <a:buAutoNum type="arabicPeriod"/>
            </a:pPr>
            <a:r>
              <a:rPr lang="en-US" sz="2000" b="1" dirty="0" smtClean="0"/>
              <a:t>Change </a:t>
            </a:r>
            <a:r>
              <a:rPr lang="en-US" sz="2000" b="1" dirty="0"/>
              <a:t>in the Price of Commodity on the Y-axis (Good Y)</a:t>
            </a:r>
            <a:endParaRPr lang="en-US" sz="2000" b="1" dirty="0" smtClean="0"/>
          </a:p>
          <a:p>
            <a:pPr marL="342900" indent="-342900">
              <a:buAutoNum type="arabicPeriod"/>
            </a:pPr>
            <a:r>
              <a:rPr lang="en-US" sz="2000" b="1" dirty="0" smtClean="0"/>
              <a:t>Change </a:t>
            </a:r>
            <a:r>
              <a:rPr lang="en-US" sz="2000" b="1" dirty="0"/>
              <a:t>in the Price of Commodity on the X-axis (Good X)</a:t>
            </a:r>
            <a:endParaRPr lang="en-US" sz="2000" b="1" dirty="0" smtClean="0"/>
          </a:p>
          <a:p>
            <a:endParaRPr lang="en-US" sz="2000" b="1"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 y="3211914"/>
            <a:ext cx="3832098" cy="36004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122" y="2415654"/>
            <a:ext cx="4098878" cy="43967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084" y="3211914"/>
            <a:ext cx="3735202" cy="3311715"/>
          </a:xfrm>
          <a:prstGeom prst="rect">
            <a:avLst/>
          </a:prstGeom>
        </p:spPr>
      </p:pic>
    </p:spTree>
    <p:extLst>
      <p:ext uri="{BB962C8B-B14F-4D97-AF65-F5344CB8AC3E}">
        <p14:creationId xmlns:p14="http://schemas.microsoft.com/office/powerpoint/2010/main" val="1721671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8734566" cy="954107"/>
          </a:xfrm>
          <a:prstGeom prst="rect">
            <a:avLst/>
          </a:prstGeom>
        </p:spPr>
        <p:txBody>
          <a:bodyPr wrap="square">
            <a:spAutoFit/>
          </a:bodyPr>
          <a:lstStyle/>
          <a:p>
            <a:r>
              <a:rPr lang="en-US" sz="2800" b="1" u="sng" dirty="0"/>
              <a:t>Consumer’s Equilibrium and  Indifference Curve </a:t>
            </a:r>
            <a:r>
              <a:rPr lang="en-US" sz="2800" b="1" u="sng" dirty="0" smtClean="0"/>
              <a:t>Analysis</a:t>
            </a:r>
          </a:p>
          <a:p>
            <a:endParaRPr lang="en-US" sz="2800" b="1" u="sng" dirty="0"/>
          </a:p>
        </p:txBody>
      </p:sp>
      <p:sp>
        <p:nvSpPr>
          <p:cNvPr id="3" name="Rectangle 2"/>
          <p:cNvSpPr/>
          <p:nvPr/>
        </p:nvSpPr>
        <p:spPr>
          <a:xfrm>
            <a:off x="0" y="436728"/>
            <a:ext cx="12192000" cy="1938992"/>
          </a:xfrm>
          <a:prstGeom prst="rect">
            <a:avLst/>
          </a:prstGeom>
        </p:spPr>
        <p:txBody>
          <a:bodyPr wrap="square">
            <a:spAutoFit/>
          </a:bodyPr>
          <a:lstStyle/>
          <a:p>
            <a:pPr>
              <a:lnSpc>
                <a:spcPct val="150000"/>
              </a:lnSpc>
            </a:pPr>
            <a:r>
              <a:rPr lang="en-US" dirty="0" smtClean="0"/>
              <a:t> </a:t>
            </a:r>
            <a:r>
              <a:rPr lang="en-US" sz="2000" dirty="0" smtClean="0"/>
              <a:t>A consumer is said to be in equilibrium when he has derived maximum satisfaction and does not want to change his consumption level. Hence, </a:t>
            </a:r>
            <a:r>
              <a:rPr lang="en-US" sz="2000" b="1" u="sng" dirty="0" smtClean="0"/>
              <a:t>Consumer’s Equilibrium</a:t>
            </a:r>
            <a:r>
              <a:rPr lang="en-US" sz="2000" b="1" dirty="0" smtClean="0"/>
              <a:t> </a:t>
            </a:r>
            <a:r>
              <a:rPr lang="en-US" sz="2000" dirty="0" smtClean="0"/>
              <a:t>is a situation in which a consumer has maximum satisfaction with limited income and does not tend to change his existing way of expenditure. The point of equilibrium or maximum satisfaction is achieved by the study of the </a:t>
            </a:r>
            <a:r>
              <a:rPr lang="en-US" sz="2000" b="1" dirty="0" smtClean="0"/>
              <a:t>Indifference Map and Budget Line</a:t>
            </a:r>
            <a:r>
              <a:rPr lang="en-US" sz="2000" dirty="0" smtClean="0"/>
              <a:t> together</a:t>
            </a:r>
            <a:r>
              <a:rPr lang="en-US" dirty="0" smtClean="0"/>
              <a:t>. </a:t>
            </a:r>
            <a:endParaRPr lang="en-US" dirty="0"/>
          </a:p>
        </p:txBody>
      </p:sp>
      <p:sp>
        <p:nvSpPr>
          <p:cNvPr id="4" name="Rectangle 3"/>
          <p:cNvSpPr/>
          <p:nvPr/>
        </p:nvSpPr>
        <p:spPr>
          <a:xfrm>
            <a:off x="-1" y="2268270"/>
            <a:ext cx="12192001" cy="3323987"/>
          </a:xfrm>
          <a:prstGeom prst="rect">
            <a:avLst/>
          </a:prstGeom>
        </p:spPr>
        <p:txBody>
          <a:bodyPr wrap="square">
            <a:spAutoFit/>
          </a:bodyPr>
          <a:lstStyle/>
          <a:p>
            <a:pPr fontAlgn="base">
              <a:lnSpc>
                <a:spcPct val="150000"/>
              </a:lnSpc>
              <a:buNone/>
            </a:pPr>
            <a:r>
              <a:rPr lang="en-US" dirty="0" smtClean="0"/>
              <a:t>          </a:t>
            </a:r>
            <a:r>
              <a:rPr lang="en-US" sz="2000" dirty="0" smtClean="0"/>
              <a:t>In other words the </a:t>
            </a:r>
            <a:r>
              <a:rPr lang="en-US" sz="2000" dirty="0"/>
              <a:t>term consumer’s equilibrium refers to the amount of </a:t>
            </a:r>
            <a:r>
              <a:rPr lang="en-US" sz="2000" dirty="0" smtClean="0"/>
              <a:t>goods and </a:t>
            </a:r>
            <a:r>
              <a:rPr lang="en-US" sz="2000" dirty="0"/>
              <a:t>services which the consumer may buy in the market given </a:t>
            </a:r>
            <a:r>
              <a:rPr lang="en-US" sz="2000" dirty="0" smtClean="0"/>
              <a:t>his </a:t>
            </a:r>
            <a:r>
              <a:rPr lang="en-US" sz="2000" dirty="0"/>
              <a:t>income and given prices of goods in the market</a:t>
            </a:r>
            <a:r>
              <a:rPr lang="en-US" sz="2000" dirty="0" smtClean="0"/>
              <a:t>". The </a:t>
            </a:r>
            <a:r>
              <a:rPr lang="en-US" sz="2000" dirty="0"/>
              <a:t>aim of the consumer is to get maximum satisfaction from </a:t>
            </a:r>
            <a:r>
              <a:rPr lang="en-US" sz="2000" dirty="0" smtClean="0"/>
              <a:t> </a:t>
            </a:r>
            <a:r>
              <a:rPr lang="en-US" sz="2000" dirty="0"/>
              <a:t>his money income. Given the price line or budget line and the </a:t>
            </a:r>
            <a:r>
              <a:rPr lang="en-US" sz="2000" dirty="0" smtClean="0"/>
              <a:t> </a:t>
            </a:r>
            <a:r>
              <a:rPr lang="en-US" sz="2000" dirty="0"/>
              <a:t>indifference map "A consumer is said to be in equilibrium at a </a:t>
            </a:r>
            <a:r>
              <a:rPr lang="en-US" sz="2000" dirty="0" smtClean="0"/>
              <a:t> </a:t>
            </a:r>
            <a:r>
              <a:rPr lang="en-US" sz="2000" dirty="0"/>
              <a:t>point where the price line is touching the highest attainable </a:t>
            </a:r>
            <a:r>
              <a:rPr lang="en-US" sz="2000" dirty="0" smtClean="0"/>
              <a:t>indifference </a:t>
            </a:r>
            <a:r>
              <a:rPr lang="en-US" sz="2000" dirty="0"/>
              <a:t>curve from below “ Consumer equilibrium refers to a situation, in which a consumer  derives maximum satisfaction, with no intention to change it and </a:t>
            </a:r>
            <a:r>
              <a:rPr lang="en-US" sz="2000" dirty="0" smtClean="0"/>
              <a:t>  </a:t>
            </a:r>
            <a:r>
              <a:rPr lang="en-US" sz="2000" dirty="0"/>
              <a:t>subject to given prices and his given income. The point of </a:t>
            </a:r>
            <a:r>
              <a:rPr lang="en-US" sz="2000" dirty="0" smtClean="0"/>
              <a:t>maximum  </a:t>
            </a:r>
            <a:r>
              <a:rPr lang="en-US" sz="2000" dirty="0"/>
              <a:t>satisfaction is achieved by studying indifference map and budget </a:t>
            </a:r>
            <a:r>
              <a:rPr lang="en-US" sz="2000" dirty="0" smtClean="0"/>
              <a:t>line </a:t>
            </a:r>
            <a:r>
              <a:rPr lang="en-US" sz="2000" dirty="0"/>
              <a:t>together.</a:t>
            </a:r>
          </a:p>
        </p:txBody>
      </p:sp>
    </p:spTree>
    <p:extLst>
      <p:ext uri="{BB962C8B-B14F-4D97-AF65-F5344CB8AC3E}">
        <p14:creationId xmlns:p14="http://schemas.microsoft.com/office/powerpoint/2010/main" val="199640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285"/>
            <a:ext cx="9192065" cy="773723"/>
          </a:xfrm>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a:xfrm>
            <a:off x="492369" y="661182"/>
            <a:ext cx="11226019" cy="5964701"/>
          </a:xfrm>
        </p:spPr>
        <p:txBody>
          <a:bodyPr>
            <a:noAutofit/>
          </a:bodyPr>
          <a:lstStyle/>
          <a:p>
            <a:pPr>
              <a:buNone/>
            </a:pPr>
            <a:r>
              <a:rPr lang="en-US" sz="3200" dirty="0" smtClean="0"/>
              <a:t/>
            </a:r>
            <a:br>
              <a:rPr lang="en-US" sz="3200" dirty="0" smtClean="0"/>
            </a:br>
            <a:endParaRPr lang="en-US" sz="3200" dirty="0"/>
          </a:p>
        </p:txBody>
      </p:sp>
      <p:pic>
        <p:nvPicPr>
          <p:cNvPr id="7" name="Picture 2" descr="F:\Desktop\Consumer EQUI1.jpg"/>
          <p:cNvPicPr>
            <a:picLocks noChangeAspect="1" noChangeArrowheads="1"/>
          </p:cNvPicPr>
          <p:nvPr/>
        </p:nvPicPr>
        <p:blipFill>
          <a:blip r:embed="rId2" cstate="print"/>
          <a:srcRect/>
          <a:stretch>
            <a:fillRect/>
          </a:stretch>
        </p:blipFill>
        <p:spPr bwMode="auto">
          <a:xfrm>
            <a:off x="218941" y="1434905"/>
            <a:ext cx="6503831" cy="5352729"/>
          </a:xfrm>
          <a:prstGeom prst="rect">
            <a:avLst/>
          </a:prstGeom>
          <a:noFill/>
        </p:spPr>
      </p:pic>
      <p:pic>
        <p:nvPicPr>
          <p:cNvPr id="5" name="Picture 2" descr="F:\Desktop\cosumer  eui2.jpg"/>
          <p:cNvPicPr>
            <a:picLocks noChangeAspect="1" noChangeArrowheads="1"/>
          </p:cNvPicPr>
          <p:nvPr/>
        </p:nvPicPr>
        <p:blipFill>
          <a:blip r:embed="rId3" cstate="print"/>
          <a:srcRect/>
          <a:stretch>
            <a:fillRect/>
          </a:stretch>
        </p:blipFill>
        <p:spPr bwMode="auto">
          <a:xfrm>
            <a:off x="6722772" y="1300766"/>
            <a:ext cx="5602310" cy="5459612"/>
          </a:xfrm>
          <a:prstGeom prst="rect">
            <a:avLst/>
          </a:prstGeom>
          <a:noFill/>
        </p:spPr>
      </p:pic>
    </p:spTree>
    <p:extLst>
      <p:ext uri="{BB962C8B-B14F-4D97-AF65-F5344CB8AC3E}">
        <p14:creationId xmlns:p14="http://schemas.microsoft.com/office/powerpoint/2010/main" val="341918335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3745" y="3244334"/>
            <a:ext cx="184731" cy="369332"/>
          </a:xfrm>
          <a:prstGeom prst="rect">
            <a:avLst/>
          </a:prstGeom>
        </p:spPr>
        <p:txBody>
          <a:bodyPr wrap="none">
            <a:spAutoFit/>
          </a:bodyPr>
          <a:lstStyle/>
          <a:p>
            <a:endParaRPr lang="en-US" dirty="0"/>
          </a:p>
        </p:txBody>
      </p:sp>
      <p:sp>
        <p:nvSpPr>
          <p:cNvPr id="3" name="Rectangle 2"/>
          <p:cNvSpPr/>
          <p:nvPr/>
        </p:nvSpPr>
        <p:spPr>
          <a:xfrm>
            <a:off x="0" y="7285"/>
            <a:ext cx="12192000" cy="6986528"/>
          </a:xfrm>
          <a:prstGeom prst="rect">
            <a:avLst/>
          </a:prstGeom>
        </p:spPr>
        <p:txBody>
          <a:bodyPr wrap="square">
            <a:spAutoFit/>
          </a:bodyPr>
          <a:lstStyle/>
          <a:p>
            <a:r>
              <a:rPr lang="en-US" sz="2800" b="1" dirty="0"/>
              <a:t>Consumer’s </a:t>
            </a:r>
            <a:r>
              <a:rPr lang="en-US" sz="2800" b="1" dirty="0" smtClean="0"/>
              <a:t>Equilibrium, </a:t>
            </a:r>
            <a:r>
              <a:rPr lang="en-US" sz="2800" b="1" dirty="0"/>
              <a:t>Income </a:t>
            </a:r>
            <a:r>
              <a:rPr lang="en-US" sz="2800" b="1" dirty="0" smtClean="0"/>
              <a:t>Effect and ICC curve</a:t>
            </a:r>
            <a:endParaRPr lang="en-US" sz="2800" dirty="0"/>
          </a:p>
          <a:p>
            <a:pPr>
              <a:lnSpc>
                <a:spcPct val="150000"/>
              </a:lnSpc>
            </a:pPr>
            <a:r>
              <a:rPr lang="en-US" sz="2000" dirty="0" smtClean="0">
                <a:solidFill>
                  <a:srgbClr val="333333"/>
                </a:solidFill>
                <a:latin typeface="Calibri" panose="020F0502020204030204" pitchFamily="34" charset="0"/>
                <a:cs typeface="Calibri" panose="020F0502020204030204" pitchFamily="34" charset="0"/>
              </a:rPr>
              <a:t>Income </a:t>
            </a:r>
            <a:r>
              <a:rPr lang="en-US" sz="2000" dirty="0">
                <a:solidFill>
                  <a:srgbClr val="333333"/>
                </a:solidFill>
                <a:latin typeface="Calibri" panose="020F0502020204030204" pitchFamily="34" charset="0"/>
                <a:cs typeface="Calibri" panose="020F0502020204030204" pitchFamily="34" charset="0"/>
              </a:rPr>
              <a:t>effect </a:t>
            </a:r>
            <a:r>
              <a:rPr lang="en-US" sz="2000" dirty="0" smtClean="0">
                <a:solidFill>
                  <a:srgbClr val="333333"/>
                </a:solidFill>
                <a:latin typeface="Calibri" panose="020F0502020204030204" pitchFamily="34" charset="0"/>
                <a:cs typeface="Calibri" panose="020F0502020204030204" pitchFamily="34" charset="0"/>
              </a:rPr>
              <a:t>express </a:t>
            </a:r>
            <a:r>
              <a:rPr lang="en-US" sz="2000" dirty="0">
                <a:solidFill>
                  <a:srgbClr val="333333"/>
                </a:solidFill>
                <a:latin typeface="Calibri" panose="020F0502020204030204" pitchFamily="34" charset="0"/>
                <a:cs typeface="Calibri" panose="020F0502020204030204" pitchFamily="34" charset="0"/>
              </a:rPr>
              <a:t>how a change in the consumer’s income influences his total </a:t>
            </a:r>
            <a:r>
              <a:rPr lang="en-US" sz="2000" dirty="0" smtClean="0">
                <a:solidFill>
                  <a:srgbClr val="333333"/>
                </a:solidFill>
                <a:latin typeface="Calibri" panose="020F0502020204030204" pitchFamily="34" charset="0"/>
                <a:cs typeface="Calibri" panose="020F0502020204030204" pitchFamily="34" charset="0"/>
              </a:rPr>
              <a:t>satisfy action. </a:t>
            </a:r>
            <a:r>
              <a:rPr lang="en-US" sz="2000" dirty="0">
                <a:solidFill>
                  <a:srgbClr val="333333"/>
                </a:solidFill>
                <a:latin typeface="Calibri" panose="020F0502020204030204" pitchFamily="34" charset="0"/>
                <a:cs typeface="Calibri" panose="020F0502020204030204" pitchFamily="34" charset="0"/>
              </a:rPr>
              <a:t>W</a:t>
            </a:r>
            <a:r>
              <a:rPr lang="en-US" sz="2000" dirty="0" smtClean="0">
                <a:solidFill>
                  <a:srgbClr val="333333"/>
                </a:solidFill>
                <a:latin typeface="Calibri" panose="020F0502020204030204" pitchFamily="34" charset="0"/>
                <a:cs typeface="Calibri" panose="020F0502020204030204" pitchFamily="34" charset="0"/>
              </a:rPr>
              <a:t>e </a:t>
            </a:r>
            <a:r>
              <a:rPr lang="en-US" sz="2000" dirty="0">
                <a:solidFill>
                  <a:srgbClr val="333333"/>
                </a:solidFill>
                <a:latin typeface="Calibri" panose="020F0502020204030204" pitchFamily="34" charset="0"/>
                <a:cs typeface="Calibri" panose="020F0502020204030204" pitchFamily="34" charset="0"/>
              </a:rPr>
              <a:t>can define income effect as the effect caused by changes in consumer’s income on his </a:t>
            </a:r>
            <a:r>
              <a:rPr lang="en-US" sz="2000" dirty="0" smtClean="0">
                <a:solidFill>
                  <a:srgbClr val="333333"/>
                </a:solidFill>
                <a:latin typeface="Calibri" panose="020F0502020204030204" pitchFamily="34" charset="0"/>
                <a:cs typeface="Calibri" panose="020F0502020204030204" pitchFamily="34" charset="0"/>
              </a:rPr>
              <a:t>purchases and satisfaction while </a:t>
            </a:r>
            <a:r>
              <a:rPr lang="en-US" sz="2000" dirty="0">
                <a:solidFill>
                  <a:srgbClr val="333333"/>
                </a:solidFill>
                <a:latin typeface="Calibri" panose="020F0502020204030204" pitchFamily="34" charset="0"/>
                <a:cs typeface="Calibri" panose="020F0502020204030204" pitchFamily="34" charset="0"/>
              </a:rPr>
              <a:t>prices of commodities remaining the same</a:t>
            </a:r>
            <a:r>
              <a:rPr lang="en-US" sz="2000" dirty="0" smtClean="0">
                <a:solidFill>
                  <a:srgbClr val="333333"/>
                </a:solidFill>
                <a:latin typeface="hero-new"/>
              </a:rPr>
              <a:t>.</a:t>
            </a:r>
            <a:r>
              <a:rPr lang="en-US" sz="2000" dirty="0"/>
              <a:t> </a:t>
            </a:r>
            <a:r>
              <a:rPr lang="en-US" sz="2000" dirty="0" smtClean="0"/>
              <a:t>When </a:t>
            </a:r>
            <a:r>
              <a:rPr lang="en-US" sz="2000" dirty="0"/>
              <a:t>a consumer’s income increases, his budget line shifts parallel and upward and when his income decreases the budget line shifts downward. As the income changes, a new equilibrium is established and the consumer moves from one equilibrium point to another. Such movements show the rise and fall in the consumption basket. This is termed “income effect</a:t>
            </a:r>
            <a:r>
              <a:rPr lang="en-US" sz="2000" dirty="0" smtClean="0"/>
              <a:t>”.</a:t>
            </a:r>
            <a:r>
              <a:rPr lang="en-US" sz="2000" dirty="0">
                <a:solidFill>
                  <a:srgbClr val="424142"/>
                </a:solidFill>
                <a:latin typeface="Georgia" panose="02040502050405020303" pitchFamily="18" charset="0"/>
              </a:rPr>
              <a:t> </a:t>
            </a:r>
            <a:endParaRPr lang="en-US" sz="2000" dirty="0" smtClean="0">
              <a:solidFill>
                <a:srgbClr val="424142"/>
              </a:solidFill>
              <a:latin typeface="Georgia" panose="02040502050405020303" pitchFamily="18" charset="0"/>
            </a:endParaRPr>
          </a:p>
          <a:p>
            <a:pPr>
              <a:lnSpc>
                <a:spcPct val="150000"/>
              </a:lnSpc>
            </a:pPr>
            <a:r>
              <a:rPr lang="en-US" sz="2000" dirty="0">
                <a:solidFill>
                  <a:srgbClr val="424142"/>
                </a:solidFill>
                <a:latin typeface="Georgia" panose="02040502050405020303" pitchFamily="18" charset="0"/>
              </a:rPr>
              <a:t> </a:t>
            </a:r>
            <a:r>
              <a:rPr lang="en-US" sz="2000" dirty="0" smtClean="0">
                <a:solidFill>
                  <a:srgbClr val="424142"/>
                </a:solidFill>
                <a:latin typeface="Georgia" panose="02040502050405020303" pitchFamily="18" charset="0"/>
              </a:rPr>
              <a:t>               In given figure, with </a:t>
            </a:r>
            <a:r>
              <a:rPr lang="en-US" sz="2000" dirty="0">
                <a:solidFill>
                  <a:srgbClr val="424142"/>
                </a:solidFill>
                <a:latin typeface="Georgia" panose="02040502050405020303" pitchFamily="18" charset="0"/>
              </a:rPr>
              <a:t>given prices and a given money income as indicated by the budget line P</a:t>
            </a:r>
            <a:r>
              <a:rPr lang="en-US" sz="2000" baseline="-25000" dirty="0">
                <a:solidFill>
                  <a:srgbClr val="424142"/>
                </a:solidFill>
                <a:latin typeface="Georgia" panose="02040502050405020303" pitchFamily="18" charset="0"/>
              </a:rPr>
              <a:t>1</a:t>
            </a:r>
            <a:r>
              <a:rPr lang="en-US" sz="2000" dirty="0">
                <a:solidFill>
                  <a:srgbClr val="424142"/>
                </a:solidFill>
                <a:latin typeface="Georgia" panose="02040502050405020303" pitchFamily="18" charset="0"/>
              </a:rPr>
              <a:t>L</a:t>
            </a:r>
            <a:r>
              <a:rPr lang="en-US" sz="2000" baseline="-25000" dirty="0">
                <a:solidFill>
                  <a:srgbClr val="424142"/>
                </a:solidFill>
                <a:latin typeface="Georgia" panose="02040502050405020303" pitchFamily="18" charset="0"/>
              </a:rPr>
              <a:t>1</a:t>
            </a:r>
            <a:r>
              <a:rPr lang="en-US" sz="2000" dirty="0">
                <a:solidFill>
                  <a:srgbClr val="424142"/>
                </a:solidFill>
                <a:latin typeface="Georgia" panose="02040502050405020303" pitchFamily="18" charset="0"/>
              </a:rPr>
              <a:t>, the consumer is initially in equilibrium at Q</a:t>
            </a:r>
            <a:r>
              <a:rPr lang="en-US" sz="2000" baseline="-25000" dirty="0">
                <a:solidFill>
                  <a:srgbClr val="424142"/>
                </a:solidFill>
                <a:latin typeface="Georgia" panose="02040502050405020303" pitchFamily="18" charset="0"/>
              </a:rPr>
              <a:t>1</a:t>
            </a:r>
            <a:r>
              <a:rPr lang="en-US" sz="2000" dirty="0">
                <a:solidFill>
                  <a:srgbClr val="424142"/>
                </a:solidFill>
                <a:latin typeface="Georgia" panose="02040502050405020303" pitchFamily="18" charset="0"/>
              </a:rPr>
              <a:t> on the indifference curve IC</a:t>
            </a:r>
            <a:r>
              <a:rPr lang="en-US" sz="2000" baseline="-25000" dirty="0">
                <a:solidFill>
                  <a:srgbClr val="424142"/>
                </a:solidFill>
                <a:latin typeface="Georgia" panose="02040502050405020303" pitchFamily="18" charset="0"/>
              </a:rPr>
              <a:t>1</a:t>
            </a:r>
            <a:r>
              <a:rPr lang="en-US" sz="2000" dirty="0">
                <a:solidFill>
                  <a:srgbClr val="424142"/>
                </a:solidFill>
                <a:latin typeface="Georgia" panose="02040502050405020303" pitchFamily="18" charset="0"/>
              </a:rPr>
              <a:t> and is having OM</a:t>
            </a:r>
            <a:r>
              <a:rPr lang="en-US" sz="2000" baseline="-25000" dirty="0">
                <a:solidFill>
                  <a:srgbClr val="424142"/>
                </a:solidFill>
                <a:latin typeface="Georgia" panose="02040502050405020303" pitchFamily="18" charset="0"/>
              </a:rPr>
              <a:t>1 </a:t>
            </a:r>
            <a:r>
              <a:rPr lang="en-US" sz="2000" dirty="0">
                <a:solidFill>
                  <a:srgbClr val="424142"/>
                </a:solidFill>
                <a:latin typeface="Georgia" panose="02040502050405020303" pitchFamily="18" charset="0"/>
              </a:rPr>
              <a:t>of X and ON, of Y. Now suppose that income of the consumer increases. With his increased income, he would be able to purchase larger quantities of both the goods.</a:t>
            </a:r>
            <a:r>
              <a:rPr lang="en-US" sz="2000" dirty="0"/>
              <a:t> As </a:t>
            </a:r>
            <a:r>
              <a:rPr lang="en-US" sz="2000" dirty="0" smtClean="0"/>
              <a:t> </a:t>
            </a:r>
            <a:r>
              <a:rPr lang="en-US" sz="2000" dirty="0"/>
              <a:t>budget </a:t>
            </a:r>
            <a:r>
              <a:rPr lang="en-US" sz="2000" dirty="0" smtClean="0"/>
              <a:t>line shift </a:t>
            </a:r>
            <a:r>
              <a:rPr lang="en-US" sz="2000" dirty="0"/>
              <a:t>upward </a:t>
            </a:r>
            <a:r>
              <a:rPr lang="en-US" sz="2000" dirty="0" smtClean="0"/>
              <a:t>and </a:t>
            </a:r>
            <a:r>
              <a:rPr lang="en-US" sz="2000" dirty="0"/>
              <a:t>parallel to the original budget line </a:t>
            </a:r>
            <a:r>
              <a:rPr lang="en-US" sz="2000" dirty="0" smtClean="0"/>
              <a:t>P</a:t>
            </a:r>
            <a:r>
              <a:rPr lang="en-US" sz="2000" baseline="-25000" dirty="0" smtClean="0"/>
              <a:t>1</a:t>
            </a:r>
            <a:r>
              <a:rPr lang="en-US" sz="2000" dirty="0" smtClean="0"/>
              <a:t>L</a:t>
            </a:r>
            <a:r>
              <a:rPr lang="en-US" sz="2000" baseline="-25000" dirty="0" smtClean="0"/>
              <a:t>1</a:t>
            </a:r>
            <a:r>
              <a:rPr lang="en-US" sz="2000" dirty="0" smtClean="0"/>
              <a:t>. </a:t>
            </a:r>
            <a:r>
              <a:rPr lang="en-US" sz="2000" dirty="0"/>
              <a:t>Let us assume that the consumer’s money income increases by such an amount that the new budget line is P</a:t>
            </a:r>
            <a:r>
              <a:rPr lang="en-US" sz="2000" baseline="-25000" dirty="0"/>
              <a:t>2</a:t>
            </a:r>
            <a:r>
              <a:rPr lang="en-US" sz="2000" dirty="0"/>
              <a:t>L</a:t>
            </a:r>
            <a:r>
              <a:rPr lang="en-US" sz="2000" baseline="-25000" dirty="0"/>
              <a:t>2</a:t>
            </a:r>
            <a:r>
              <a:rPr lang="en-US" sz="2000" dirty="0"/>
              <a:t> (consumer’s income has increased by L</a:t>
            </a:r>
            <a:r>
              <a:rPr lang="en-US" sz="2000" baseline="-25000" dirty="0"/>
              <a:t>1</a:t>
            </a:r>
            <a:r>
              <a:rPr lang="en-US" sz="2000" dirty="0"/>
              <a:t>L</a:t>
            </a:r>
            <a:r>
              <a:rPr lang="en-US" sz="2000" baseline="-25000" dirty="0"/>
              <a:t>2</a:t>
            </a:r>
            <a:r>
              <a:rPr lang="en-US" sz="2000" dirty="0"/>
              <a:t> in terms of X or P</a:t>
            </a:r>
            <a:r>
              <a:rPr lang="en-US" sz="2000" baseline="-25000" dirty="0"/>
              <a:t>1</a:t>
            </a:r>
            <a:r>
              <a:rPr lang="en-US" sz="2000" dirty="0"/>
              <a:t>P</a:t>
            </a:r>
            <a:r>
              <a:rPr lang="en-US" sz="2000" baseline="-25000" dirty="0"/>
              <a:t>2</a:t>
            </a:r>
            <a:r>
              <a:rPr lang="en-US" sz="2000" dirty="0"/>
              <a:t> in terms of Y). With budget line , P</a:t>
            </a:r>
            <a:r>
              <a:rPr lang="en-US" sz="2000" baseline="-25000" dirty="0"/>
              <a:t>2</a:t>
            </a:r>
            <a:r>
              <a:rPr lang="en-US" sz="2000" dirty="0"/>
              <a:t>L</a:t>
            </a:r>
            <a:r>
              <a:rPr lang="en-US" sz="2000" baseline="-25000" dirty="0"/>
              <a:t>2 </a:t>
            </a:r>
            <a:r>
              <a:rPr lang="en-US" sz="2000" dirty="0"/>
              <a:t>the consumer is in equilibrium at Q</a:t>
            </a:r>
            <a:r>
              <a:rPr lang="en-US" sz="2000" baseline="-25000" dirty="0"/>
              <a:t>2</a:t>
            </a:r>
            <a:r>
              <a:rPr lang="en-US" sz="2000" dirty="0"/>
              <a:t> on indifference curves IC</a:t>
            </a:r>
            <a:r>
              <a:rPr lang="en-US" sz="2000" baseline="-25000" dirty="0"/>
              <a:t>2 </a:t>
            </a:r>
            <a:r>
              <a:rPr lang="en-US" sz="2000" dirty="0"/>
              <a:t>and is buying OM</a:t>
            </a:r>
            <a:r>
              <a:rPr lang="en-US" sz="2000" baseline="-25000" dirty="0"/>
              <a:t>2</a:t>
            </a:r>
            <a:r>
              <a:rPr lang="en-US" sz="2000" dirty="0"/>
              <a:t> of X and ON</a:t>
            </a:r>
            <a:r>
              <a:rPr lang="en-US" sz="2000" baseline="-25000" dirty="0"/>
              <a:t>2</a:t>
            </a:r>
            <a:r>
              <a:rPr lang="en-US" sz="2000" dirty="0"/>
              <a:t> of Y</a:t>
            </a:r>
            <a:r>
              <a:rPr lang="en-US" sz="2000" dirty="0" smtClean="0"/>
              <a:t>. and so on,</a:t>
            </a:r>
            <a:endParaRPr lang="en-US" sz="2000" dirty="0"/>
          </a:p>
          <a:p>
            <a:pPr>
              <a:lnSpc>
                <a:spcPct val="150000"/>
              </a:lnSpc>
            </a:pPr>
            <a:endParaRPr lang="en-US" sz="2000" dirty="0"/>
          </a:p>
        </p:txBody>
      </p:sp>
    </p:spTree>
    <p:extLst>
      <p:ext uri="{BB962C8B-B14F-4D97-AF65-F5344CB8AC3E}">
        <p14:creationId xmlns:p14="http://schemas.microsoft.com/office/powerpoint/2010/main" val="1433129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507935"/>
          </a:xfrm>
          <a:prstGeom prst="rect">
            <a:avLst/>
          </a:prstGeom>
        </p:spPr>
        <p:txBody>
          <a:bodyPr wrap="square">
            <a:spAutoFit/>
          </a:bodyPr>
          <a:lstStyle/>
          <a:p>
            <a:pPr>
              <a:lnSpc>
                <a:spcPct val="150000"/>
              </a:lnSpc>
            </a:pPr>
            <a:r>
              <a:rPr lang="en-US" sz="2000" dirty="0" smtClean="0">
                <a:solidFill>
                  <a:srgbClr val="424142"/>
                </a:solidFill>
                <a:latin typeface="Georgia" panose="02040502050405020303" pitchFamily="18" charset="0"/>
              </a:rPr>
              <a:t>               Thus</a:t>
            </a:r>
            <a:r>
              <a:rPr lang="en-US" sz="2000" dirty="0">
                <a:solidFill>
                  <a:srgbClr val="424142"/>
                </a:solidFill>
                <a:latin typeface="Georgia" panose="02040502050405020303" pitchFamily="18" charset="0"/>
              </a:rPr>
              <a:t>, as a result of the increase in his income the consumer buys more quantity of both the goods. Since he is on the higher indifference curve IC</a:t>
            </a:r>
            <a:r>
              <a:rPr lang="en-US" sz="2000" baseline="-25000" dirty="0">
                <a:solidFill>
                  <a:srgbClr val="424142"/>
                </a:solidFill>
                <a:latin typeface="Georgia" panose="02040502050405020303" pitchFamily="18" charset="0"/>
              </a:rPr>
              <a:t>2</a:t>
            </a:r>
            <a:r>
              <a:rPr lang="en-US" sz="2000" dirty="0">
                <a:solidFill>
                  <a:srgbClr val="424142"/>
                </a:solidFill>
                <a:latin typeface="Georgia" panose="02040502050405020303" pitchFamily="18" charset="0"/>
              </a:rPr>
              <a:t>he will be better off than before i.e., his satisfaction will increase. </a:t>
            </a:r>
            <a:r>
              <a:rPr lang="en-US" sz="2000" dirty="0"/>
              <a:t>As the consumer’s income increases, he switches to higher indifference curves and as a consequence enjoys higher levels of </a:t>
            </a:r>
            <a:r>
              <a:rPr lang="en-US" sz="2000" dirty="0" smtClean="0"/>
              <a:t>satisfaction If </a:t>
            </a:r>
            <a:r>
              <a:rPr lang="en-US" sz="2000" dirty="0"/>
              <a:t>now various points Q</a:t>
            </a:r>
            <a:r>
              <a:rPr lang="en-US" sz="2000" baseline="-25000" dirty="0"/>
              <a:t>1</a:t>
            </a:r>
            <a:r>
              <a:rPr lang="en-US" sz="2000" dirty="0"/>
              <a:t>, Q</a:t>
            </a:r>
            <a:r>
              <a:rPr lang="en-US" sz="2000" baseline="-25000" dirty="0"/>
              <a:t>2</a:t>
            </a:r>
            <a:r>
              <a:rPr lang="en-US" sz="2000" dirty="0"/>
              <a:t>, Q</a:t>
            </a:r>
            <a:r>
              <a:rPr lang="en-US" sz="2000" baseline="-25000" dirty="0"/>
              <a:t>3</a:t>
            </a:r>
            <a:r>
              <a:rPr lang="en-US" sz="2000" dirty="0"/>
              <a:t> and Q</a:t>
            </a:r>
            <a:r>
              <a:rPr lang="en-US" sz="2000" baseline="-25000" dirty="0"/>
              <a:t>4</a:t>
            </a:r>
            <a:r>
              <a:rPr lang="en-US" sz="2000" dirty="0"/>
              <a:t> showing consumer’s equilibrium at various levels of income are connected together, we will get what is called Income Consumption Curve (ICC). Income consumption curve is thus the locus of equilibrium points at various levels of consumer’s income. Income consumption curve traces out the income effect on the quantity consumed of the goods. Income effect can either be positive or </a:t>
            </a:r>
            <a:r>
              <a:rPr lang="en-US" sz="2000" dirty="0" smtClean="0"/>
              <a:t>negative . Nature of ICC curve depends on the nature of goods consumed by the consumer.</a:t>
            </a:r>
          </a:p>
          <a:p>
            <a:pPr>
              <a:lnSpc>
                <a:spcPct val="150000"/>
              </a:lnSpc>
            </a:pPr>
            <a:r>
              <a:rPr lang="en-US" sz="2000" dirty="0"/>
              <a:t> </a:t>
            </a:r>
            <a:r>
              <a:rPr lang="en-US" sz="2000" dirty="0" smtClean="0"/>
              <a:t>                  If both goods are normal or superior goods then the nature of ICC curve seems to upward slopping left to right, if one of good is stable good, change in income of consumer will not change that good  all the effect goes to other good at that time the nature of ICC curve will be parallel to OX axis or OY  axis. But the nature of one good is Superior good and other is inferior then the nature of ICC curve became slope towards X axis  or Y axis indicating that as income increase the consumption of superior good goes up and </a:t>
            </a:r>
            <a:r>
              <a:rPr lang="en-US" sz="2000" dirty="0"/>
              <a:t>the consumption of </a:t>
            </a:r>
            <a:r>
              <a:rPr lang="en-US" sz="2000" dirty="0" smtClean="0"/>
              <a:t>inferior </a:t>
            </a:r>
            <a:r>
              <a:rPr lang="en-US" sz="2000" dirty="0"/>
              <a:t>good </a:t>
            </a:r>
            <a:r>
              <a:rPr lang="en-US" sz="2000" dirty="0" smtClean="0"/>
              <a:t>goes down as shown in given figurers.</a:t>
            </a:r>
            <a:endParaRPr lang="en-US" sz="2000" dirty="0"/>
          </a:p>
        </p:txBody>
      </p:sp>
    </p:spTree>
    <p:extLst>
      <p:ext uri="{BB962C8B-B14F-4D97-AF65-F5344CB8AC3E}">
        <p14:creationId xmlns:p14="http://schemas.microsoft.com/office/powerpoint/2010/main" val="2269085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Desktop\clip_image008-5.jpgincome2.jpg"/>
          <p:cNvPicPr>
            <a:picLocks noChangeAspect="1" noChangeArrowheads="1"/>
          </p:cNvPicPr>
          <p:nvPr/>
        </p:nvPicPr>
        <p:blipFill>
          <a:blip r:embed="rId2" cstate="print"/>
          <a:srcRect/>
          <a:stretch>
            <a:fillRect/>
          </a:stretch>
        </p:blipFill>
        <p:spPr bwMode="auto">
          <a:xfrm>
            <a:off x="6249548" y="37520"/>
            <a:ext cx="5943600" cy="3046873"/>
          </a:xfrm>
          <a:prstGeom prst="rect">
            <a:avLst/>
          </a:prstGeom>
          <a:noFill/>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8" y="3261815"/>
            <a:ext cx="5902801" cy="3614813"/>
          </a:xfrm>
          <a:prstGeom prst="rect">
            <a:avLst/>
          </a:prstGeom>
        </p:spPr>
      </p:pic>
      <p:sp>
        <p:nvSpPr>
          <p:cNvPr id="4" name="Rectangle 3"/>
          <p:cNvSpPr/>
          <p:nvPr/>
        </p:nvSpPr>
        <p:spPr>
          <a:xfrm>
            <a:off x="59134" y="36098"/>
            <a:ext cx="6096000" cy="738664"/>
          </a:xfrm>
          <a:prstGeom prst="rect">
            <a:avLst/>
          </a:prstGeom>
        </p:spPr>
        <p:txBody>
          <a:bodyPr>
            <a:spAutoFit/>
          </a:bodyPr>
          <a:lstStyle/>
          <a:p>
            <a:r>
              <a:rPr lang="en-US" sz="2400" b="1" u="sng" dirty="0" smtClean="0"/>
              <a:t>Income Effect and Nature of  ICC Curves</a:t>
            </a:r>
            <a:endParaRPr lang="en-US" sz="2400" b="1" u="sng"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29" y="1037236"/>
            <a:ext cx="5341229" cy="5199798"/>
          </a:xfrm>
          <a:prstGeom prst="rect">
            <a:avLst/>
          </a:prstGeom>
        </p:spPr>
      </p:pic>
    </p:spTree>
    <p:extLst>
      <p:ext uri="{BB962C8B-B14F-4D97-AF65-F5344CB8AC3E}">
        <p14:creationId xmlns:p14="http://schemas.microsoft.com/office/powerpoint/2010/main" val="2534236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ICC curves</a:t>
            </a:r>
            <a:endParaRPr lang="en-US" dirty="0"/>
          </a:p>
        </p:txBody>
      </p:sp>
      <p:pic>
        <p:nvPicPr>
          <p:cNvPr id="4098" name="Picture 2" descr="F:\Desktop\ICC3.jpg"/>
          <p:cNvPicPr>
            <a:picLocks noGrp="1" noChangeAspect="1" noChangeArrowheads="1"/>
          </p:cNvPicPr>
          <p:nvPr>
            <p:ph idx="1"/>
          </p:nvPr>
        </p:nvPicPr>
        <p:blipFill>
          <a:blip r:embed="rId2" cstate="print"/>
          <a:srcRect/>
          <a:stretch>
            <a:fillRect/>
          </a:stretch>
        </p:blipFill>
        <p:spPr bwMode="auto">
          <a:xfrm>
            <a:off x="4297680" y="862148"/>
            <a:ext cx="6230983" cy="5721531"/>
          </a:xfrm>
          <a:prstGeom prst="rect">
            <a:avLst/>
          </a:prstGeom>
          <a:noFill/>
        </p:spPr>
      </p:pic>
    </p:spTree>
    <p:extLst>
      <p:ext uri="{BB962C8B-B14F-4D97-AF65-F5344CB8AC3E}">
        <p14:creationId xmlns:p14="http://schemas.microsoft.com/office/powerpoint/2010/main" val="123478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 y="109181"/>
            <a:ext cx="12287534" cy="7478970"/>
          </a:xfrm>
          <a:prstGeom prst="rect">
            <a:avLst/>
          </a:prstGeom>
        </p:spPr>
        <p:txBody>
          <a:bodyPr wrap="square">
            <a:spAutoFit/>
          </a:bodyPr>
          <a:lstStyle/>
          <a:p>
            <a:pPr>
              <a:lnSpc>
                <a:spcPct val="150000"/>
              </a:lnSpc>
            </a:pPr>
            <a:r>
              <a:rPr lang="en-US" dirty="0" smtClean="0"/>
              <a:t>According to G Ackley “ Micro economics deals with the division of total output among industries products , firms and allocation of resources among competing groups”</a:t>
            </a:r>
          </a:p>
          <a:p>
            <a:pPr>
              <a:lnSpc>
                <a:spcPct val="150000"/>
              </a:lnSpc>
            </a:pPr>
            <a:r>
              <a:rPr lang="en-US" dirty="0" smtClean="0"/>
              <a:t>According to </a:t>
            </a:r>
            <a:r>
              <a:rPr lang="en-US" dirty="0" err="1" smtClean="0"/>
              <a:t>Boulding</a:t>
            </a:r>
            <a:r>
              <a:rPr lang="en-US" dirty="0" smtClean="0"/>
              <a:t> ‘’ Microeconomics includes the study of particular household, individual price, wage, income, industry particular commodities </a:t>
            </a:r>
            <a:r>
              <a:rPr lang="en-US" dirty="0" err="1" smtClean="0"/>
              <a:t>etc</a:t>
            </a:r>
            <a:r>
              <a:rPr lang="en-US" dirty="0" smtClean="0"/>
              <a:t>”</a:t>
            </a:r>
          </a:p>
          <a:p>
            <a:pPr>
              <a:lnSpc>
                <a:spcPct val="150000"/>
              </a:lnSpc>
            </a:pPr>
            <a:r>
              <a:rPr lang="en-US" sz="2400" b="1" u="sng" dirty="0" smtClean="0"/>
              <a:t>Scope or Subject matters  of Microeconomics</a:t>
            </a:r>
          </a:p>
          <a:p>
            <a:pPr marL="514350" indent="-514350">
              <a:buAutoNum type="arabicParenR"/>
            </a:pPr>
            <a:r>
              <a:rPr lang="en-US" sz="2000" dirty="0" smtClean="0"/>
              <a:t>Theory of Demand</a:t>
            </a:r>
          </a:p>
          <a:p>
            <a:pPr marL="514350" indent="-514350">
              <a:buAutoNum type="arabicParenR"/>
            </a:pPr>
            <a:endParaRPr lang="en-US" sz="2000" dirty="0" smtClean="0"/>
          </a:p>
          <a:p>
            <a:pPr marL="514350" indent="-514350">
              <a:buAutoNum type="arabicParenR"/>
            </a:pPr>
            <a:r>
              <a:rPr lang="en-US" sz="2000" dirty="0" smtClean="0"/>
              <a:t>Theory of production</a:t>
            </a:r>
          </a:p>
          <a:p>
            <a:pPr marL="514350" indent="-514350">
              <a:buAutoNum type="arabicParenR"/>
            </a:pPr>
            <a:endParaRPr lang="en-US" sz="2000" dirty="0" smtClean="0"/>
          </a:p>
          <a:p>
            <a:pPr marL="514350" indent="-514350">
              <a:buAutoNum type="arabicParenR"/>
            </a:pPr>
            <a:r>
              <a:rPr lang="en-US" sz="2000" dirty="0" smtClean="0"/>
              <a:t>Theory of Product pricing</a:t>
            </a:r>
          </a:p>
          <a:p>
            <a:pPr marL="514350" indent="-514350">
              <a:buAutoNum type="arabicParenR"/>
            </a:pPr>
            <a:endParaRPr lang="en-US" sz="2000" dirty="0" smtClean="0"/>
          </a:p>
          <a:p>
            <a:pPr marL="514350" indent="-514350">
              <a:buAutoNum type="arabicParenR"/>
            </a:pPr>
            <a:r>
              <a:rPr lang="en-US" sz="2000" dirty="0" smtClean="0"/>
              <a:t>Theory of factor pricing </a:t>
            </a:r>
          </a:p>
          <a:p>
            <a:pPr marL="514350" indent="-514350">
              <a:buAutoNum type="arabicParenR"/>
            </a:pPr>
            <a:endParaRPr lang="en-US" sz="2000" dirty="0" smtClean="0"/>
          </a:p>
          <a:p>
            <a:pPr marL="514350" indent="-514350">
              <a:buNone/>
            </a:pPr>
            <a:r>
              <a:rPr lang="en-US" sz="2000" dirty="0" smtClean="0"/>
              <a:t>5)  Theory of welfare Economy</a:t>
            </a:r>
          </a:p>
          <a:p>
            <a:pPr>
              <a:lnSpc>
                <a:spcPct val="150000"/>
              </a:lnSpc>
            </a:pPr>
            <a:r>
              <a:rPr lang="en-US" sz="2400" b="1" u="sng" dirty="0" smtClean="0"/>
              <a:t>Types of Microeconomics</a:t>
            </a:r>
          </a:p>
          <a:p>
            <a:pPr>
              <a:lnSpc>
                <a:spcPct val="150000"/>
              </a:lnSpc>
              <a:buNone/>
            </a:pPr>
            <a:r>
              <a:rPr lang="en-US" sz="2000" dirty="0" smtClean="0"/>
              <a:t>A)    Micro statics  </a:t>
            </a:r>
          </a:p>
          <a:p>
            <a:pPr>
              <a:lnSpc>
                <a:spcPct val="150000"/>
              </a:lnSpc>
              <a:buNone/>
            </a:pPr>
            <a:r>
              <a:rPr lang="en-US" sz="2000" dirty="0" smtClean="0"/>
              <a:t>B)   Comparative Micro Statics</a:t>
            </a:r>
          </a:p>
          <a:p>
            <a:pPr>
              <a:lnSpc>
                <a:spcPct val="150000"/>
              </a:lnSpc>
              <a:buNone/>
            </a:pPr>
            <a:r>
              <a:rPr lang="en-US" sz="2000" dirty="0" smtClean="0"/>
              <a:t>C)    Micro Dynamics</a:t>
            </a:r>
          </a:p>
          <a:p>
            <a:pPr>
              <a:lnSpc>
                <a:spcPct val="150000"/>
              </a:lnSpc>
            </a:pPr>
            <a:endParaRPr lang="en-US" sz="2000" b="1" dirty="0" smtClean="0"/>
          </a:p>
        </p:txBody>
      </p:sp>
    </p:spTree>
    <p:extLst>
      <p:ext uri="{BB962C8B-B14F-4D97-AF65-F5344CB8AC3E}">
        <p14:creationId xmlns:p14="http://schemas.microsoft.com/office/powerpoint/2010/main" val="1200006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09433"/>
            <a:ext cx="5418162" cy="6740307"/>
          </a:xfrm>
          <a:prstGeom prst="rect">
            <a:avLst/>
          </a:prstGeom>
        </p:spPr>
        <p:txBody>
          <a:bodyPr wrap="square">
            <a:spAutoFit/>
          </a:bodyPr>
          <a:lstStyle/>
          <a:p>
            <a:r>
              <a:rPr lang="en-US" b="1" u="sng" dirty="0"/>
              <a:t>Income </a:t>
            </a:r>
            <a:r>
              <a:rPr lang="en-US" b="1" u="sng" dirty="0" smtClean="0"/>
              <a:t>Effect and Example Numerical</a:t>
            </a:r>
          </a:p>
          <a:p>
            <a:r>
              <a:rPr lang="en-US" b="1" u="sng" dirty="0"/>
              <a:t> </a:t>
            </a:r>
            <a:r>
              <a:rPr lang="en-US" dirty="0"/>
              <a:t>I</a:t>
            </a:r>
            <a:r>
              <a:rPr lang="en-US" dirty="0" smtClean="0"/>
              <a:t>ncome of consumer </a:t>
            </a:r>
            <a:r>
              <a:rPr lang="en-US" dirty="0" err="1" smtClean="0"/>
              <a:t>Rs</a:t>
            </a:r>
            <a:r>
              <a:rPr lang="en-US" dirty="0" smtClean="0"/>
              <a:t> 10000 per month . </a:t>
            </a:r>
          </a:p>
          <a:p>
            <a:r>
              <a:rPr lang="en-US" dirty="0" smtClean="0"/>
              <a:t>Product          Price         Demand        Total Expenditure     </a:t>
            </a:r>
          </a:p>
          <a:p>
            <a:r>
              <a:rPr lang="en-US" dirty="0"/>
              <a:t> </a:t>
            </a:r>
            <a:r>
              <a:rPr lang="en-US" dirty="0" smtClean="0"/>
              <a:t>    X                  200             20                           4000                  </a:t>
            </a:r>
          </a:p>
          <a:p>
            <a:r>
              <a:rPr lang="en-US" dirty="0"/>
              <a:t> </a:t>
            </a:r>
            <a:r>
              <a:rPr lang="en-US" dirty="0" smtClean="0"/>
              <a:t>    Y                  100             60                            6000   </a:t>
            </a:r>
          </a:p>
          <a:p>
            <a:r>
              <a:rPr lang="en-US" dirty="0"/>
              <a:t>Change in income to </a:t>
            </a:r>
            <a:r>
              <a:rPr lang="en-US" dirty="0" err="1"/>
              <a:t>Rs</a:t>
            </a:r>
            <a:r>
              <a:rPr lang="en-US" dirty="0"/>
              <a:t> 15000 per month</a:t>
            </a:r>
          </a:p>
          <a:p>
            <a:r>
              <a:rPr lang="en-US" dirty="0" smtClean="0"/>
              <a:t>  Nature of Goods         </a:t>
            </a:r>
          </a:p>
          <a:p>
            <a:r>
              <a:rPr lang="en-US" dirty="0" smtClean="0"/>
              <a:t>1) X stable  Y superior</a:t>
            </a:r>
          </a:p>
          <a:p>
            <a:r>
              <a:rPr lang="en-US" dirty="0" smtClean="0"/>
              <a:t>Product          </a:t>
            </a:r>
            <a:r>
              <a:rPr lang="en-US" dirty="0"/>
              <a:t>Price         Demand        Total Expenditure </a:t>
            </a:r>
            <a:r>
              <a:rPr lang="en-US" dirty="0" smtClean="0"/>
              <a:t>    </a:t>
            </a:r>
            <a:endParaRPr lang="en-US" dirty="0"/>
          </a:p>
          <a:p>
            <a:r>
              <a:rPr lang="en-US" dirty="0" smtClean="0"/>
              <a:t>      X                200              20                            4000                  </a:t>
            </a:r>
          </a:p>
          <a:p>
            <a:r>
              <a:rPr lang="en-US" dirty="0"/>
              <a:t> </a:t>
            </a:r>
            <a:r>
              <a:rPr lang="en-US" dirty="0" smtClean="0"/>
              <a:t>     Y                100            110                           11000     </a:t>
            </a:r>
          </a:p>
          <a:p>
            <a:r>
              <a:rPr lang="en-US" dirty="0" smtClean="0"/>
              <a:t>2)  X and Y both Superior  or Normal                       </a:t>
            </a:r>
          </a:p>
          <a:p>
            <a:r>
              <a:rPr lang="en-US" dirty="0"/>
              <a:t>Product          Price         Demand        Total Expenditure     </a:t>
            </a:r>
          </a:p>
          <a:p>
            <a:r>
              <a:rPr lang="en-US" dirty="0"/>
              <a:t>      X                200              </a:t>
            </a:r>
            <a:r>
              <a:rPr lang="en-US" dirty="0" smtClean="0"/>
              <a:t>30                            6000                  </a:t>
            </a:r>
            <a:endParaRPr lang="en-US" dirty="0"/>
          </a:p>
          <a:p>
            <a:r>
              <a:rPr lang="en-US" dirty="0"/>
              <a:t>      Y                100            9</a:t>
            </a:r>
            <a:r>
              <a:rPr lang="en-US" dirty="0" smtClean="0"/>
              <a:t>0                              9000</a:t>
            </a:r>
          </a:p>
          <a:p>
            <a:r>
              <a:rPr lang="en-US" dirty="0" smtClean="0"/>
              <a:t>3)  X Superior Y inferior</a:t>
            </a:r>
            <a:endParaRPr lang="en-US" dirty="0"/>
          </a:p>
          <a:p>
            <a:r>
              <a:rPr lang="en-US" dirty="0" smtClean="0"/>
              <a:t>Product          </a:t>
            </a:r>
            <a:r>
              <a:rPr lang="en-US" dirty="0"/>
              <a:t>Price         Demand        Total Expenditure     </a:t>
            </a:r>
          </a:p>
          <a:p>
            <a:r>
              <a:rPr lang="en-US" dirty="0"/>
              <a:t>      X                200              </a:t>
            </a:r>
            <a:r>
              <a:rPr lang="en-US" dirty="0" smtClean="0"/>
              <a:t>50                            10000                  </a:t>
            </a:r>
            <a:endParaRPr lang="en-US" dirty="0"/>
          </a:p>
          <a:p>
            <a:r>
              <a:rPr lang="en-US" dirty="0"/>
              <a:t>      Y                100          </a:t>
            </a:r>
            <a:r>
              <a:rPr lang="en-US" dirty="0" smtClean="0"/>
              <a:t>    50                              5000</a:t>
            </a:r>
          </a:p>
          <a:p>
            <a:r>
              <a:rPr lang="en-US" dirty="0" smtClean="0"/>
              <a:t>4) Y Superior X Inferior</a:t>
            </a:r>
            <a:endParaRPr lang="en-US" dirty="0"/>
          </a:p>
          <a:p>
            <a:r>
              <a:rPr lang="en-US" dirty="0"/>
              <a:t>Product          Price         Demand        Total Expenditure     </a:t>
            </a:r>
          </a:p>
          <a:p>
            <a:r>
              <a:rPr lang="en-US" dirty="0"/>
              <a:t>      X                200              </a:t>
            </a:r>
            <a:r>
              <a:rPr lang="en-US" dirty="0" smtClean="0"/>
              <a:t>100                            1000                  </a:t>
            </a:r>
            <a:endParaRPr lang="en-US" dirty="0"/>
          </a:p>
          <a:p>
            <a:r>
              <a:rPr lang="en-US" dirty="0"/>
              <a:t>      Y                100               </a:t>
            </a:r>
            <a:r>
              <a:rPr lang="en-US" dirty="0" smtClean="0"/>
              <a:t>140                           14000</a:t>
            </a:r>
            <a:endParaRPr lang="en-US" dirty="0"/>
          </a:p>
          <a:p>
            <a:endParaRPr lang="en-US" dirty="0"/>
          </a:p>
        </p:txBody>
      </p:sp>
    </p:spTree>
    <p:extLst>
      <p:ext uri="{BB962C8B-B14F-4D97-AF65-F5344CB8AC3E}">
        <p14:creationId xmlns:p14="http://schemas.microsoft.com/office/powerpoint/2010/main" val="405773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016210"/>
          </a:xfrm>
          <a:prstGeom prst="rect">
            <a:avLst/>
          </a:prstGeom>
        </p:spPr>
        <p:txBody>
          <a:bodyPr wrap="square">
            <a:spAutoFit/>
          </a:bodyPr>
          <a:lstStyle/>
          <a:p>
            <a:r>
              <a:rPr lang="en-US" sz="2800" b="1" dirty="0"/>
              <a:t>Price Effect  and PCC Curve </a:t>
            </a:r>
          </a:p>
          <a:p>
            <a:pPr>
              <a:lnSpc>
                <a:spcPct val="150000"/>
              </a:lnSpc>
            </a:pPr>
            <a:r>
              <a:rPr lang="en-US" dirty="0"/>
              <a:t>                      A </a:t>
            </a:r>
            <a:r>
              <a:rPr lang="en-US" b="1" dirty="0"/>
              <a:t>price effect</a:t>
            </a:r>
            <a:r>
              <a:rPr lang="en-US" dirty="0"/>
              <a:t> represents change in consumer’s optimal consumption combination on account of change in the price of a good and thereby changes in its quantity purchased, price of another good and consumer’s income remaining unchanged. The consumer is better-off when optimal consumption combination is located on a higher indifference curve and vice versa</a:t>
            </a:r>
            <a:r>
              <a:rPr lang="en-US" dirty="0" smtClean="0"/>
              <a:t>.</a:t>
            </a:r>
            <a:r>
              <a:rPr lang="en-US" dirty="0"/>
              <a:t> In other words, The price effect describes the </a:t>
            </a:r>
            <a:r>
              <a:rPr lang="en-US" dirty="0" smtClean="0"/>
              <a:t>condition </a:t>
            </a:r>
            <a:r>
              <a:rPr lang="en-US" dirty="0"/>
              <a:t>on the consumer’s purchases for a commodity (say X good) when its price changes, given consumer's tastes &amp; preferences, his income and the price of good Y remains constant. It shows the total effect on consumer's demand for a commodity due to the change in the price of the same commodity, other things being equal.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8" y="2988859"/>
            <a:ext cx="4035191" cy="368816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239" y="2988858"/>
            <a:ext cx="4435522" cy="36881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722" y="2988859"/>
            <a:ext cx="3812278" cy="3688165"/>
          </a:xfrm>
          <a:prstGeom prst="rect">
            <a:avLst/>
          </a:prstGeom>
        </p:spPr>
      </p:pic>
    </p:spTree>
    <p:extLst>
      <p:ext uri="{BB962C8B-B14F-4D97-AF65-F5344CB8AC3E}">
        <p14:creationId xmlns:p14="http://schemas.microsoft.com/office/powerpoint/2010/main" val="300687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409433"/>
            <a:ext cx="5882186" cy="5909310"/>
          </a:xfrm>
          <a:prstGeom prst="rect">
            <a:avLst/>
          </a:prstGeom>
        </p:spPr>
        <p:txBody>
          <a:bodyPr wrap="square">
            <a:spAutoFit/>
          </a:bodyPr>
          <a:lstStyle/>
          <a:p>
            <a:r>
              <a:rPr lang="en-US" b="1" u="sng" dirty="0" smtClean="0"/>
              <a:t>Price Effect and Example Numerical</a:t>
            </a:r>
          </a:p>
          <a:p>
            <a:r>
              <a:rPr lang="en-US" b="1" u="sng" dirty="0"/>
              <a:t> </a:t>
            </a:r>
            <a:r>
              <a:rPr lang="en-US" dirty="0"/>
              <a:t>I</a:t>
            </a:r>
            <a:r>
              <a:rPr lang="en-US" dirty="0" smtClean="0"/>
              <a:t>ncome of consumer </a:t>
            </a:r>
            <a:r>
              <a:rPr lang="en-US" dirty="0" err="1" smtClean="0"/>
              <a:t>Rs</a:t>
            </a:r>
            <a:r>
              <a:rPr lang="en-US" dirty="0" smtClean="0"/>
              <a:t> 10000 per month . </a:t>
            </a:r>
          </a:p>
          <a:p>
            <a:r>
              <a:rPr lang="en-US" dirty="0" smtClean="0"/>
              <a:t>Product          Price         Demand        Total Expenditure     </a:t>
            </a:r>
          </a:p>
          <a:p>
            <a:r>
              <a:rPr lang="en-US" dirty="0"/>
              <a:t> </a:t>
            </a:r>
            <a:r>
              <a:rPr lang="en-US" dirty="0" smtClean="0"/>
              <a:t>    X                  200             20                           4000                  </a:t>
            </a:r>
          </a:p>
          <a:p>
            <a:r>
              <a:rPr lang="en-US" dirty="0"/>
              <a:t> </a:t>
            </a:r>
            <a:r>
              <a:rPr lang="en-US" dirty="0" smtClean="0"/>
              <a:t>    Y                  100             60                            6000 </a:t>
            </a:r>
          </a:p>
          <a:p>
            <a:r>
              <a:rPr lang="en-US" dirty="0" smtClean="0"/>
              <a:t>Income remain constant 10000. but price of product change</a:t>
            </a:r>
            <a:endParaRPr lang="en-US" dirty="0"/>
          </a:p>
          <a:p>
            <a:r>
              <a:rPr lang="en-US" dirty="0" smtClean="0"/>
              <a:t> Relation of goods        </a:t>
            </a:r>
          </a:p>
          <a:p>
            <a:r>
              <a:rPr lang="en-US" dirty="0" smtClean="0"/>
              <a:t>1) X and  Y are nonrelated Goods</a:t>
            </a:r>
          </a:p>
          <a:p>
            <a:r>
              <a:rPr lang="en-US" dirty="0" smtClean="0"/>
              <a:t>Product          </a:t>
            </a:r>
            <a:r>
              <a:rPr lang="en-US" dirty="0"/>
              <a:t>Price         Demand        Total Expenditure </a:t>
            </a:r>
            <a:r>
              <a:rPr lang="en-US" dirty="0" smtClean="0"/>
              <a:t>    </a:t>
            </a:r>
            <a:endParaRPr lang="en-US" dirty="0"/>
          </a:p>
          <a:p>
            <a:r>
              <a:rPr lang="en-US" dirty="0" smtClean="0"/>
              <a:t>      X                200              20                            4000                  </a:t>
            </a:r>
          </a:p>
          <a:p>
            <a:r>
              <a:rPr lang="en-US" dirty="0"/>
              <a:t> </a:t>
            </a:r>
            <a:r>
              <a:rPr lang="en-US" dirty="0" smtClean="0"/>
              <a:t>     Y                200              30                            6000     </a:t>
            </a:r>
          </a:p>
          <a:p>
            <a:r>
              <a:rPr lang="en-US" dirty="0" smtClean="0"/>
              <a:t>2)  X and Y both are complimentary Goods                      </a:t>
            </a:r>
          </a:p>
          <a:p>
            <a:r>
              <a:rPr lang="en-US" dirty="0"/>
              <a:t>Product          Price         Demand        Total Expenditure     </a:t>
            </a:r>
          </a:p>
          <a:p>
            <a:r>
              <a:rPr lang="en-US" dirty="0"/>
              <a:t>      X                200              </a:t>
            </a:r>
            <a:r>
              <a:rPr lang="en-US" dirty="0" smtClean="0"/>
              <a:t>15                          3000                  </a:t>
            </a:r>
            <a:endParaRPr lang="en-US" dirty="0"/>
          </a:p>
          <a:p>
            <a:r>
              <a:rPr lang="en-US" dirty="0"/>
              <a:t>      Y                </a:t>
            </a:r>
            <a:r>
              <a:rPr lang="en-US" dirty="0" smtClean="0"/>
              <a:t>200              </a:t>
            </a:r>
            <a:r>
              <a:rPr lang="en-US" dirty="0"/>
              <a:t>3</a:t>
            </a:r>
            <a:r>
              <a:rPr lang="en-US" dirty="0" smtClean="0"/>
              <a:t>5                           7000</a:t>
            </a:r>
          </a:p>
          <a:p>
            <a:r>
              <a:rPr lang="en-US" dirty="0" smtClean="0"/>
              <a:t>3)   </a:t>
            </a:r>
            <a:r>
              <a:rPr lang="en-US" dirty="0"/>
              <a:t>X and Y both are  </a:t>
            </a:r>
            <a:r>
              <a:rPr lang="en-US" dirty="0" smtClean="0"/>
              <a:t>Substitute Goods </a:t>
            </a:r>
            <a:endParaRPr lang="en-US" dirty="0"/>
          </a:p>
          <a:p>
            <a:r>
              <a:rPr lang="en-US" dirty="0" smtClean="0"/>
              <a:t>Product          </a:t>
            </a:r>
            <a:r>
              <a:rPr lang="en-US" dirty="0"/>
              <a:t>Price         Demand        Total Expenditure     </a:t>
            </a:r>
          </a:p>
          <a:p>
            <a:r>
              <a:rPr lang="en-US" dirty="0"/>
              <a:t>      X                200              </a:t>
            </a:r>
            <a:r>
              <a:rPr lang="en-US" dirty="0" smtClean="0"/>
              <a:t>30                            6000                  </a:t>
            </a:r>
            <a:endParaRPr lang="en-US" dirty="0"/>
          </a:p>
          <a:p>
            <a:r>
              <a:rPr lang="en-US" dirty="0"/>
              <a:t>      Y                </a:t>
            </a:r>
            <a:r>
              <a:rPr lang="en-US" dirty="0" smtClean="0"/>
              <a:t>200              20                             4000</a:t>
            </a:r>
            <a:endParaRPr lang="en-US" dirty="0"/>
          </a:p>
          <a:p>
            <a:endParaRPr lang="en-US" dirty="0"/>
          </a:p>
          <a:p>
            <a:endParaRPr lang="en-US" dirty="0"/>
          </a:p>
        </p:txBody>
      </p:sp>
    </p:spTree>
    <p:extLst>
      <p:ext uri="{BB962C8B-B14F-4D97-AF65-F5344CB8AC3E}">
        <p14:creationId xmlns:p14="http://schemas.microsoft.com/office/powerpoint/2010/main" val="1162483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5076967" cy="5122941"/>
          </a:xfrm>
          <a:prstGeom prst="rect">
            <a:avLst/>
          </a:prstGeom>
        </p:spPr>
        <p:txBody>
          <a:bodyPr wrap="square">
            <a:spAutoFit/>
          </a:bodyPr>
          <a:lstStyle/>
          <a:p>
            <a:pPr>
              <a:lnSpc>
                <a:spcPct val="150000"/>
              </a:lnSpc>
            </a:pPr>
            <a:r>
              <a:rPr lang="en-US" sz="2000" dirty="0">
                <a:solidFill>
                  <a:srgbClr val="424142"/>
                </a:solidFill>
                <a:latin typeface="Georgia" panose="02040502050405020303" pitchFamily="18" charset="0"/>
              </a:rPr>
              <a:t>Price consumption curve can also have a backward-sloping shape, which is depicted in Fig. 8.33. Backward-sloping price consumption curve for good X indicates that when price of X falls, after a point smaller quantity of it is demanded or purchased. This is true in case of exceptional type of goods called </a:t>
            </a:r>
            <a:r>
              <a:rPr lang="en-US" sz="2000" dirty="0" err="1">
                <a:solidFill>
                  <a:srgbClr val="424142"/>
                </a:solidFill>
                <a:latin typeface="Georgia" panose="02040502050405020303" pitchFamily="18" charset="0"/>
              </a:rPr>
              <a:t>Giffen</a:t>
            </a:r>
            <a:r>
              <a:rPr lang="en-US" sz="2000" dirty="0">
                <a:solidFill>
                  <a:srgbClr val="424142"/>
                </a:solidFill>
                <a:latin typeface="Georgia" panose="02040502050405020303" pitchFamily="18" charset="0"/>
              </a:rPr>
              <a:t> Goods.</a:t>
            </a:r>
          </a:p>
          <a:p>
            <a:pPr>
              <a:lnSpc>
                <a:spcPct val="150000"/>
              </a:lnSpc>
            </a:pPr>
            <a:r>
              <a:rPr lang="en-US" sz="2000" dirty="0">
                <a:solidFill>
                  <a:srgbClr val="428BCA"/>
                </a:solidFill>
                <a:latin typeface="Georgia" panose="02040502050405020303" pitchFamily="18" charset="0"/>
                <a:hlinkClick r:id="rId2"/>
              </a:rPr>
              <a:t/>
            </a:r>
            <a:br>
              <a:rPr lang="en-US" sz="2000" dirty="0">
                <a:solidFill>
                  <a:srgbClr val="428BCA"/>
                </a:solidFill>
                <a:latin typeface="Georgia" panose="02040502050405020303" pitchFamily="18" charset="0"/>
                <a:hlinkClick r:id="rId2"/>
              </a:rPr>
            </a:b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99" y="173842"/>
            <a:ext cx="5090613" cy="4793446"/>
          </a:xfrm>
          <a:prstGeom prst="rect">
            <a:avLst/>
          </a:prstGeom>
        </p:spPr>
      </p:pic>
    </p:spTree>
    <p:extLst>
      <p:ext uri="{BB962C8B-B14F-4D97-AF65-F5344CB8AC3E}">
        <p14:creationId xmlns:p14="http://schemas.microsoft.com/office/powerpoint/2010/main" val="4230371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7571303"/>
          </a:xfrm>
          <a:prstGeom prst="rect">
            <a:avLst/>
          </a:prstGeom>
        </p:spPr>
        <p:txBody>
          <a:bodyPr wrap="square">
            <a:spAutoFit/>
          </a:bodyPr>
          <a:lstStyle/>
          <a:p>
            <a:r>
              <a:rPr lang="en-US" sz="2800" b="1" u="sng" dirty="0"/>
              <a:t>Demand Supply and Price</a:t>
            </a:r>
            <a:r>
              <a:rPr lang="en-US" b="1" dirty="0"/>
              <a:t/>
            </a:r>
            <a:br>
              <a:rPr lang="en-US" b="1" dirty="0"/>
            </a:br>
            <a:endParaRPr lang="en-US" b="1" dirty="0" smtClean="0"/>
          </a:p>
          <a:p>
            <a:r>
              <a:rPr lang="en-US" sz="2000" b="1" dirty="0" smtClean="0"/>
              <a:t>Meaning </a:t>
            </a:r>
            <a:r>
              <a:rPr lang="en-US" sz="2000" b="1" dirty="0"/>
              <a:t>of demand  and Law of </a:t>
            </a:r>
            <a:r>
              <a:rPr lang="en-US" sz="2000" b="1" dirty="0" smtClean="0"/>
              <a:t>demand</a:t>
            </a:r>
          </a:p>
          <a:p>
            <a:pPr>
              <a:lnSpc>
                <a:spcPct val="120000"/>
              </a:lnSpc>
              <a:buNone/>
            </a:pPr>
            <a:r>
              <a:rPr lang="en-US" sz="2000" b="1" dirty="0"/>
              <a:t> </a:t>
            </a:r>
            <a:r>
              <a:rPr lang="en-US" sz="2000" b="1" dirty="0" smtClean="0"/>
              <a:t>  </a:t>
            </a:r>
            <a:r>
              <a:rPr lang="en-US" sz="2000" dirty="0" smtClean="0"/>
              <a:t>Demand </a:t>
            </a:r>
            <a:r>
              <a:rPr lang="en-US" sz="2000" dirty="0"/>
              <a:t>in economics means a desire to possess a good supported by willingness and ability to pay for it. If you have a desire to buy a certain commodity . Demand is an effective desire, i.e., a desire which is backed by willingness and ability to pay for a commodity in order to obtain it. According to Prof. </a:t>
            </a:r>
            <a:r>
              <a:rPr lang="en-US" sz="2000" dirty="0" err="1"/>
              <a:t>Bober</a:t>
            </a:r>
            <a:r>
              <a:rPr lang="en-US" sz="2000" dirty="0"/>
              <a:t>, </a:t>
            </a:r>
            <a:r>
              <a:rPr lang="en-US" sz="2000" b="1" dirty="0"/>
              <a:t>“By demand we mean the various quantities of a given commodity or service which consumers would buy in one market in a given period of time at various prices or at various incomes or at various prices of related goods.”  </a:t>
            </a:r>
            <a:endParaRPr lang="en-US" sz="2000" b="1" dirty="0" smtClean="0"/>
          </a:p>
          <a:p>
            <a:pPr>
              <a:lnSpc>
                <a:spcPct val="120000"/>
              </a:lnSpc>
              <a:buNone/>
            </a:pPr>
            <a:r>
              <a:rPr lang="en-US" sz="2000" b="1" dirty="0"/>
              <a:t> </a:t>
            </a:r>
            <a:r>
              <a:rPr lang="en-US" sz="2000" b="1" dirty="0" smtClean="0"/>
              <a:t>           Demand</a:t>
            </a:r>
            <a:r>
              <a:rPr lang="en-US" sz="2000" dirty="0"/>
              <a:t> is an economic principle referring to a consumer's desire to purchase goods and services and willingness to pay a price for a specific good or service. Market demand is the total quantity demanded across all consumers in a market for a given good Thus there are three main characteristics of demand in economics. </a:t>
            </a:r>
          </a:p>
          <a:p>
            <a:pPr>
              <a:lnSpc>
                <a:spcPct val="120000"/>
              </a:lnSpc>
              <a:buNone/>
            </a:pPr>
            <a:r>
              <a:rPr lang="en-US" sz="2000" dirty="0"/>
              <a:t>   (</a:t>
            </a:r>
            <a:r>
              <a:rPr lang="en-US" sz="2000" dirty="0" err="1"/>
              <a:t>i</a:t>
            </a:r>
            <a:r>
              <a:rPr lang="en-US" sz="2000" dirty="0"/>
              <a:t>) Willingness and ability to pay. Demand is the amount of a commodity for which a consumer has the willingness and also the ability to buy. </a:t>
            </a:r>
          </a:p>
          <a:p>
            <a:pPr>
              <a:lnSpc>
                <a:spcPct val="120000"/>
              </a:lnSpc>
              <a:buNone/>
            </a:pPr>
            <a:r>
              <a:rPr lang="en-US" sz="2000" dirty="0"/>
              <a:t>  (ii) Demand is always at a price. If we talk of demand without reference to price, it will be meaningless. The consumer must know both the price and the commodity. He will then be able to tell the quantity demanded by him.  </a:t>
            </a:r>
          </a:p>
          <a:p>
            <a:pPr>
              <a:lnSpc>
                <a:spcPct val="120000"/>
              </a:lnSpc>
              <a:buNone/>
            </a:pPr>
            <a:r>
              <a:rPr lang="en-US" sz="2000" dirty="0"/>
              <a:t>   (iii) Demand is always per unit of time. The time may be a day, a week, a month, or a year. </a:t>
            </a:r>
          </a:p>
          <a:p>
            <a:pPr>
              <a:lnSpc>
                <a:spcPct val="120000"/>
              </a:lnSpc>
              <a:buNone/>
            </a:pPr>
            <a:r>
              <a:rPr lang="en-US" sz="2000" dirty="0"/>
              <a:t>       Summing up, we can say that by demand is meant the amount of the commodity that buyers are able and willing to purchase at any given price over some given period of time. Demand is also described as a schedule of how much a good people will purchase at any price during a specified period of time</a:t>
            </a:r>
          </a:p>
          <a:p>
            <a:endParaRPr lang="en-US" dirty="0"/>
          </a:p>
          <a:p>
            <a:endParaRPr lang="en-US" dirty="0"/>
          </a:p>
        </p:txBody>
      </p:sp>
    </p:spTree>
    <p:extLst>
      <p:ext uri="{BB962C8B-B14F-4D97-AF65-F5344CB8AC3E}">
        <p14:creationId xmlns:p14="http://schemas.microsoft.com/office/powerpoint/2010/main" val="3957093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299"/>
            <a:ext cx="12192000" cy="6063198"/>
          </a:xfrm>
          <a:prstGeom prst="rect">
            <a:avLst/>
          </a:prstGeom>
        </p:spPr>
        <p:txBody>
          <a:bodyPr wrap="square">
            <a:spAutoFit/>
          </a:bodyPr>
          <a:lstStyle/>
          <a:p>
            <a:r>
              <a:rPr lang="en-US" sz="2800" b="1" dirty="0"/>
              <a:t>Individual Demand, market demand and Demand </a:t>
            </a:r>
            <a:r>
              <a:rPr lang="en-US" sz="2800" b="1" dirty="0" smtClean="0"/>
              <a:t>Schedules</a:t>
            </a:r>
          </a:p>
          <a:p>
            <a:pPr>
              <a:lnSpc>
                <a:spcPct val="150000"/>
              </a:lnSpc>
            </a:pPr>
            <a:r>
              <a:rPr lang="en-US" sz="2000" b="1" dirty="0" smtClean="0"/>
              <a:t>                </a:t>
            </a:r>
          </a:p>
          <a:p>
            <a:pPr>
              <a:lnSpc>
                <a:spcPct val="150000"/>
              </a:lnSpc>
            </a:pPr>
            <a:r>
              <a:rPr lang="en-US" sz="2000" b="1" dirty="0"/>
              <a:t> </a:t>
            </a:r>
            <a:r>
              <a:rPr lang="en-US" sz="2000" b="1" dirty="0" smtClean="0"/>
              <a:t>              </a:t>
            </a:r>
            <a:r>
              <a:rPr lang="en-US" sz="2400" b="1" dirty="0" smtClean="0"/>
              <a:t>Individual </a:t>
            </a:r>
            <a:r>
              <a:rPr lang="en-US" sz="2400" b="1" dirty="0"/>
              <a:t>Demand </a:t>
            </a:r>
            <a:r>
              <a:rPr lang="en-US" sz="2000" dirty="0"/>
              <a:t>implies the quantity demanded of a commodity by a single potential consumer, firm, or household, at different price levels, and during a given period at given market. In other words, the quantity of a commodity a consumer is willing and able to purchase at every possible price during a specific time period in a specific market is known as Individual </a:t>
            </a:r>
            <a:r>
              <a:rPr lang="en-US" sz="2000" dirty="0" smtClean="0"/>
              <a:t>Demand. </a:t>
            </a:r>
          </a:p>
          <a:p>
            <a:pPr>
              <a:lnSpc>
                <a:spcPct val="150000"/>
              </a:lnSpc>
            </a:pPr>
            <a:r>
              <a:rPr lang="en-US" sz="2000" b="1" dirty="0"/>
              <a:t> </a:t>
            </a:r>
            <a:r>
              <a:rPr lang="en-US" sz="2000" b="1" dirty="0" smtClean="0"/>
              <a:t>                </a:t>
            </a:r>
            <a:r>
              <a:rPr lang="en-US" sz="2400" b="1" dirty="0" smtClean="0"/>
              <a:t>Market </a:t>
            </a:r>
            <a:r>
              <a:rPr lang="en-US" sz="2400" b="1" dirty="0"/>
              <a:t>Demand</a:t>
            </a:r>
            <a:r>
              <a:rPr lang="en-US" dirty="0"/>
              <a:t> </a:t>
            </a:r>
            <a:r>
              <a:rPr lang="en-US" sz="2000" dirty="0"/>
              <a:t>implies the sum total of all individual demand for the commodity at each possible price, over a period of time at given Market. In other words, the quantity of a commodity that all consumers are willing and able to purchase at every possible price during a specific time period in a specific market is known as Market Demand . </a:t>
            </a:r>
            <a:r>
              <a:rPr lang="en-US" sz="2000" dirty="0" smtClean="0"/>
              <a:t>Market </a:t>
            </a:r>
            <a:r>
              <a:rPr lang="en-US" sz="2000" dirty="0"/>
              <a:t>demand for a commodity refers to the aggregate quantity of the commodity demanded by all the potential consumers in the market at different price levels, over a certain </a:t>
            </a:r>
            <a:r>
              <a:rPr lang="en-US" sz="2000" dirty="0" smtClean="0"/>
              <a:t>period </a:t>
            </a:r>
            <a:endParaRPr lang="en-US" sz="2000" dirty="0"/>
          </a:p>
          <a:p>
            <a:pPr>
              <a:lnSpc>
                <a:spcPct val="150000"/>
              </a:lnSpc>
            </a:pPr>
            <a:endParaRPr lang="en-US" sz="2000" dirty="0"/>
          </a:p>
          <a:p>
            <a:endParaRPr lang="en-US" dirty="0"/>
          </a:p>
        </p:txBody>
      </p:sp>
    </p:spTree>
    <p:extLst>
      <p:ext uri="{BB962C8B-B14F-4D97-AF65-F5344CB8AC3E}">
        <p14:creationId xmlns:p14="http://schemas.microsoft.com/office/powerpoint/2010/main" val="715950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2814617"/>
          </a:xfrm>
          <a:prstGeom prst="rect">
            <a:avLst/>
          </a:prstGeom>
        </p:spPr>
        <p:txBody>
          <a:bodyPr wrap="square">
            <a:spAutoFit/>
          </a:bodyPr>
          <a:lstStyle/>
          <a:p>
            <a:pPr>
              <a:lnSpc>
                <a:spcPct val="150000"/>
              </a:lnSpc>
            </a:pPr>
            <a:r>
              <a:rPr lang="en-US" sz="2000" dirty="0"/>
              <a:t>An individual demand schedule is a </a:t>
            </a:r>
            <a:r>
              <a:rPr lang="en-US" sz="2000" b="1" dirty="0"/>
              <a:t>tabular representation</a:t>
            </a:r>
            <a:r>
              <a:rPr lang="en-US" sz="2000" dirty="0"/>
              <a:t> of the list of quantities of a commodity demanded by an individual at different price levels, during a certain period of time</a:t>
            </a:r>
          </a:p>
          <a:p>
            <a:pPr>
              <a:lnSpc>
                <a:spcPct val="150000"/>
              </a:lnSpc>
            </a:pPr>
            <a:r>
              <a:rPr lang="en-US" sz="2000" dirty="0"/>
              <a:t>                     A market demand schedule is a </a:t>
            </a:r>
            <a:r>
              <a:rPr lang="en-US" sz="2000" b="1" dirty="0"/>
              <a:t>tabular representation</a:t>
            </a:r>
            <a:r>
              <a:rPr lang="en-US" sz="2000" dirty="0"/>
              <a:t> indicating how much quantity of a commodity the consumers are willing and able to buy in a market at different prices, during a specified period of time. Basically, it is a sum of the individual demand schedules, indicating the preference scale of different consumers taken together, at different price levels.</a:t>
            </a:r>
          </a:p>
        </p:txBody>
      </p:sp>
      <p:pic>
        <p:nvPicPr>
          <p:cNvPr id="3" name="Picture 2" descr="F:\Downloads\demand 3.jpg"/>
          <p:cNvPicPr>
            <a:picLocks noChangeAspect="1" noChangeArrowheads="1"/>
          </p:cNvPicPr>
          <p:nvPr/>
        </p:nvPicPr>
        <p:blipFill>
          <a:blip r:embed="rId2" cstate="print"/>
          <a:srcRect/>
          <a:stretch>
            <a:fillRect/>
          </a:stretch>
        </p:blipFill>
        <p:spPr bwMode="auto">
          <a:xfrm>
            <a:off x="1364775" y="2814617"/>
            <a:ext cx="8857397" cy="4034224"/>
          </a:xfrm>
          <a:prstGeom prst="rect">
            <a:avLst/>
          </a:prstGeom>
          <a:noFill/>
        </p:spPr>
      </p:pic>
    </p:spTree>
    <p:extLst>
      <p:ext uri="{BB962C8B-B14F-4D97-AF65-F5344CB8AC3E}">
        <p14:creationId xmlns:p14="http://schemas.microsoft.com/office/powerpoint/2010/main" val="3140215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070"/>
            <a:ext cx="3942806" cy="731520"/>
          </a:xfrm>
        </p:spPr>
        <p:txBody>
          <a:bodyPr/>
          <a:lstStyle/>
          <a:p>
            <a:r>
              <a:rPr lang="en-US" b="1" u="sng" dirty="0" smtClean="0"/>
              <a:t>Demand Curve</a:t>
            </a:r>
            <a:endParaRPr lang="en-US" dirty="0"/>
          </a:p>
        </p:txBody>
      </p:sp>
      <p:pic>
        <p:nvPicPr>
          <p:cNvPr id="3074" name="Picture 2" descr="F:\Downloads\d5.png"/>
          <p:cNvPicPr>
            <a:picLocks noGrp="1" noChangeAspect="1" noChangeArrowheads="1"/>
          </p:cNvPicPr>
          <p:nvPr>
            <p:ph idx="1"/>
          </p:nvPr>
        </p:nvPicPr>
        <p:blipFill>
          <a:blip r:embed="rId2" cstate="print"/>
          <a:srcRect/>
          <a:stretch>
            <a:fillRect/>
          </a:stretch>
        </p:blipFill>
        <p:spPr bwMode="auto">
          <a:xfrm>
            <a:off x="155557" y="1018904"/>
            <a:ext cx="10894154" cy="5394960"/>
          </a:xfrm>
          <a:prstGeom prst="rect">
            <a:avLst/>
          </a:prstGeom>
          <a:noFill/>
        </p:spPr>
      </p:pic>
    </p:spTree>
    <p:extLst>
      <p:ext uri="{BB962C8B-B14F-4D97-AF65-F5344CB8AC3E}">
        <p14:creationId xmlns:p14="http://schemas.microsoft.com/office/powerpoint/2010/main" val="35005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3753134" cy="668739"/>
          </a:xfrm>
        </p:spPr>
        <p:txBody>
          <a:bodyPr>
            <a:normAutofit fontScale="90000"/>
          </a:bodyPr>
          <a:lstStyle/>
          <a:p>
            <a:r>
              <a:rPr lang="en-US" dirty="0" smtClean="0"/>
              <a:t>Law of Demand</a:t>
            </a:r>
            <a:endParaRPr lang="en-US" dirty="0"/>
          </a:p>
        </p:txBody>
      </p:sp>
      <p:sp>
        <p:nvSpPr>
          <p:cNvPr id="3" name="Content Placeholder 2"/>
          <p:cNvSpPr>
            <a:spLocks noGrp="1"/>
          </p:cNvSpPr>
          <p:nvPr>
            <p:ph sz="half" idx="1"/>
          </p:nvPr>
        </p:nvSpPr>
        <p:spPr>
          <a:xfrm>
            <a:off x="0" y="668740"/>
            <a:ext cx="6032310" cy="6005015"/>
          </a:xfrm>
        </p:spPr>
        <p:txBody>
          <a:bodyPr>
            <a:normAutofit fontScale="92500" lnSpcReduction="20000"/>
          </a:bodyPr>
          <a:lstStyle/>
          <a:p>
            <a:pPr marL="0" indent="0">
              <a:buNone/>
            </a:pPr>
            <a:r>
              <a:rPr lang="en-US" dirty="0" smtClean="0"/>
              <a:t>             The </a:t>
            </a:r>
            <a:r>
              <a:rPr lang="en-US" dirty="0"/>
              <a:t>law of demand is one of the most fundamental concepts in economics</a:t>
            </a:r>
            <a:r>
              <a:rPr lang="en-US" dirty="0" smtClean="0"/>
              <a:t>.</a:t>
            </a:r>
            <a:r>
              <a:rPr lang="en-US" dirty="0"/>
              <a:t> The law of demand states that the quantity purchased varies inversely with price. In other words, the higher the price, the lower the quantity demanded. This occurs because of </a:t>
            </a:r>
            <a:r>
              <a:rPr lang="en-US" u="sng" dirty="0">
                <a:hlinkClick r:id="rId2"/>
              </a:rPr>
              <a:t>diminishing marginal utility</a:t>
            </a:r>
            <a:r>
              <a:rPr lang="en-US" dirty="0"/>
              <a:t>. That is, consumers use the first units of an economic good they purchase to serve their most urgent needs first, then they use each additional unit of the good to serve successively lower-valued ends</a:t>
            </a:r>
            <a:r>
              <a:rPr lang="en-US" dirty="0" smtClean="0"/>
              <a:t>.</a:t>
            </a:r>
            <a:r>
              <a:rPr lang="en-US" dirty="0"/>
              <a:t> </a:t>
            </a:r>
            <a:endParaRPr lang="en-US" dirty="0" smtClean="0"/>
          </a:p>
          <a:p>
            <a:pPr marL="0" indent="0">
              <a:buNone/>
            </a:pPr>
            <a:r>
              <a:rPr lang="en-US" dirty="0"/>
              <a:t> </a:t>
            </a:r>
            <a:r>
              <a:rPr lang="en-US" dirty="0" smtClean="0"/>
              <a:t>           Demand </a:t>
            </a:r>
            <a:r>
              <a:rPr lang="en-US" dirty="0"/>
              <a:t>curve is a relation between the price and the quantity demanded of a good. The main point of this relation is that, “other things” remaining the same, if the price of a good increases or decreases, then its quantity demanded decreases or increases, respectively. This relation is known as the law of demand.</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4747" y="873457"/>
            <a:ext cx="5804340" cy="4394579"/>
          </a:xfrm>
        </p:spPr>
      </p:pic>
    </p:spTree>
    <p:extLst>
      <p:ext uri="{BB962C8B-B14F-4D97-AF65-F5344CB8AC3E}">
        <p14:creationId xmlns:p14="http://schemas.microsoft.com/office/powerpoint/2010/main" val="2243008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095630" cy="627796"/>
          </a:xfrm>
        </p:spPr>
        <p:txBody>
          <a:bodyPr>
            <a:normAutofit fontScale="90000"/>
          </a:bodyPr>
          <a:lstStyle/>
          <a:p>
            <a:r>
              <a:rPr lang="en-US" b="1" u="sng" dirty="0"/>
              <a:t>Demand </a:t>
            </a:r>
            <a:r>
              <a:rPr lang="en-US" b="1" u="sng" dirty="0" smtClean="0"/>
              <a:t>Function </a:t>
            </a:r>
            <a:endParaRPr lang="en-US" dirty="0"/>
          </a:p>
        </p:txBody>
      </p:sp>
      <p:sp>
        <p:nvSpPr>
          <p:cNvPr id="3" name="Content Placeholder 2"/>
          <p:cNvSpPr>
            <a:spLocks noGrp="1"/>
          </p:cNvSpPr>
          <p:nvPr>
            <p:ph sz="half" idx="1"/>
          </p:nvPr>
        </p:nvSpPr>
        <p:spPr>
          <a:xfrm>
            <a:off x="136478" y="887105"/>
            <a:ext cx="6035722" cy="5841242"/>
          </a:xfrm>
        </p:spPr>
        <p:txBody>
          <a:bodyPr>
            <a:normAutofit fontScale="77500" lnSpcReduction="20000"/>
          </a:bodyPr>
          <a:lstStyle/>
          <a:p>
            <a:pPr marL="0" indent="0">
              <a:buNone/>
            </a:pPr>
            <a:r>
              <a:rPr lang="en-US" dirty="0" smtClean="0"/>
              <a:t>       The </a:t>
            </a:r>
            <a:r>
              <a:rPr lang="en-US" dirty="0"/>
              <a:t>demand function is an equation that </a:t>
            </a:r>
            <a:r>
              <a:rPr lang="en-US" dirty="0" smtClean="0"/>
              <a:t>express the  </a:t>
            </a:r>
            <a:r>
              <a:rPr lang="en-US" dirty="0"/>
              <a:t>relationship between </a:t>
            </a:r>
            <a:r>
              <a:rPr lang="en-US" dirty="0" smtClean="0"/>
              <a:t>the </a:t>
            </a:r>
            <a:r>
              <a:rPr lang="en-US" dirty="0"/>
              <a:t>demand for a product or service as a function of its price, and other variables including income, preferences, and prices of substitutes and complements. The main thing about the demand function,  is that demand for a good, apart from depending on its own price, depends on “other things” as well, e.g., income of the buyers, prices of substitute and complemen­tary goods, the tastes and habits of the buy­ers, number of buyers, etc. The influence of these “other things” on the demand for a good is also very important. </a:t>
            </a:r>
          </a:p>
          <a:p>
            <a:pPr marL="0" indent="0">
              <a:buNone/>
            </a:pPr>
            <a:r>
              <a:rPr lang="en-US" dirty="0" smtClean="0"/>
              <a:t>        The </a:t>
            </a:r>
            <a:r>
              <a:rPr lang="en-US" dirty="0"/>
              <a:t>Demand Function is a mathematical function that describes the relationship between price and quantity demanded. It is used to determine how much of a good or service consumers are willing to purchase at a given price. So in general  D = f(P</a:t>
            </a:r>
            <a:r>
              <a:rPr lang="en-US" dirty="0" smtClean="0"/>
              <a:t>)</a:t>
            </a:r>
            <a:r>
              <a:rPr lang="en-US" dirty="0"/>
              <a:t> </a:t>
            </a:r>
            <a:endParaRPr lang="en-US" dirty="0" smtClean="0"/>
          </a:p>
          <a:p>
            <a:pPr marL="0" indent="0">
              <a:buNone/>
            </a:pPr>
            <a:r>
              <a:rPr lang="en-US" dirty="0" smtClean="0"/>
              <a:t>        But </a:t>
            </a:r>
            <a:r>
              <a:rPr lang="en-US" dirty="0"/>
              <a:t>the demand function lists out the variables that are believed to have an influence </a:t>
            </a:r>
            <a:r>
              <a:rPr lang="en-US" dirty="0" smtClean="0"/>
              <a:t>on </a:t>
            </a:r>
            <a:r>
              <a:rPr lang="en-US" dirty="0"/>
              <a:t>the demand for the product .</a:t>
            </a:r>
          </a:p>
          <a:p>
            <a:pPr marL="0" indent="0">
              <a:buNone/>
            </a:pPr>
            <a:endParaRPr lang="en-US" dirty="0"/>
          </a:p>
          <a:p>
            <a:endParaRPr lang="en-US" dirty="0"/>
          </a:p>
        </p:txBody>
      </p:sp>
      <p:sp>
        <p:nvSpPr>
          <p:cNvPr id="4" name="Content Placeholder 3"/>
          <p:cNvSpPr>
            <a:spLocks noGrp="1"/>
          </p:cNvSpPr>
          <p:nvPr>
            <p:ph sz="half" idx="2"/>
          </p:nvPr>
        </p:nvSpPr>
        <p:spPr>
          <a:xfrm>
            <a:off x="6172200" y="887105"/>
            <a:ext cx="6019800" cy="5841242"/>
          </a:xfrm>
        </p:spPr>
        <p:txBody>
          <a:bodyPr>
            <a:normAutofit fontScale="77500" lnSpcReduction="20000"/>
          </a:bodyPr>
          <a:lstStyle/>
          <a:p>
            <a:pPr marL="0" indent="0">
              <a:buNone/>
            </a:pPr>
            <a:r>
              <a:rPr lang="en-US" dirty="0" smtClean="0"/>
              <a:t>it </a:t>
            </a:r>
            <a:r>
              <a:rPr lang="en-US" dirty="0"/>
              <a:t>can be written as </a:t>
            </a:r>
          </a:p>
          <a:p>
            <a:pPr marL="0" indent="0">
              <a:buNone/>
            </a:pPr>
            <a:r>
              <a:rPr lang="en-US" dirty="0" smtClean="0"/>
              <a:t>Dx </a:t>
            </a:r>
            <a:r>
              <a:rPr lang="en-US" dirty="0"/>
              <a:t>= f ( Px , Pr , Y , T , A , E, Gp, W, Np , F, M )</a:t>
            </a:r>
          </a:p>
          <a:p>
            <a:pPr marL="0" indent="0">
              <a:buNone/>
            </a:pPr>
            <a:r>
              <a:rPr lang="en-US" dirty="0"/>
              <a:t>where</a:t>
            </a:r>
          </a:p>
          <a:p>
            <a:pPr marL="0" indent="0">
              <a:buNone/>
            </a:pPr>
            <a:r>
              <a:rPr lang="en-US" dirty="0" smtClean="0"/>
              <a:t> Dx </a:t>
            </a:r>
            <a:r>
              <a:rPr lang="en-US" dirty="0"/>
              <a:t>is demand for commodity x ;</a:t>
            </a:r>
          </a:p>
          <a:p>
            <a:pPr marL="0" indent="0">
              <a:buNone/>
            </a:pPr>
            <a:r>
              <a:rPr lang="en-US" dirty="0"/>
              <a:t>Px is price of given commodity x ;</a:t>
            </a:r>
          </a:p>
          <a:p>
            <a:pPr marL="0" indent="0">
              <a:buNone/>
            </a:pPr>
            <a:r>
              <a:rPr lang="en-US" dirty="0"/>
              <a:t>Pr is price of related goods ;</a:t>
            </a:r>
          </a:p>
          <a:p>
            <a:pPr marL="0" indent="0">
              <a:buNone/>
            </a:pPr>
            <a:r>
              <a:rPr lang="en-US" dirty="0"/>
              <a:t>Y is Income of the consumer ;</a:t>
            </a:r>
          </a:p>
          <a:p>
            <a:pPr marL="0" indent="0">
              <a:buNone/>
            </a:pPr>
            <a:r>
              <a:rPr lang="en-US" dirty="0"/>
              <a:t>T denotes tastes and preferences ;</a:t>
            </a:r>
          </a:p>
          <a:p>
            <a:pPr marL="0" indent="0">
              <a:buNone/>
            </a:pPr>
            <a:r>
              <a:rPr lang="en-US" dirty="0"/>
              <a:t>A denotes advertising ;</a:t>
            </a:r>
          </a:p>
          <a:p>
            <a:pPr marL="0" indent="0">
              <a:buNone/>
            </a:pPr>
            <a:r>
              <a:rPr lang="en-US" dirty="0"/>
              <a:t>E denotes expectation about future prices ;</a:t>
            </a:r>
          </a:p>
          <a:p>
            <a:pPr marL="0" indent="0">
              <a:buNone/>
            </a:pPr>
            <a:r>
              <a:rPr lang="en-US" dirty="0"/>
              <a:t>Gp denotes Government Policies</a:t>
            </a:r>
          </a:p>
          <a:p>
            <a:pPr marL="0" indent="0">
              <a:buNone/>
            </a:pPr>
            <a:r>
              <a:rPr lang="en-US" dirty="0"/>
              <a:t>W denotes weather</a:t>
            </a:r>
          </a:p>
          <a:p>
            <a:pPr marL="0" indent="0">
              <a:buNone/>
            </a:pPr>
            <a:r>
              <a:rPr lang="en-US" dirty="0"/>
              <a:t>Np  </a:t>
            </a:r>
            <a:r>
              <a:rPr lang="en-US" dirty="0" smtClean="0"/>
              <a:t>denotes </a:t>
            </a:r>
            <a:r>
              <a:rPr lang="en-US" dirty="0"/>
              <a:t>Number of Population</a:t>
            </a:r>
          </a:p>
          <a:p>
            <a:pPr marL="0" indent="0">
              <a:buNone/>
            </a:pPr>
            <a:r>
              <a:rPr lang="en-US" dirty="0"/>
              <a:t>F </a:t>
            </a:r>
            <a:r>
              <a:rPr lang="en-US" dirty="0" smtClean="0"/>
              <a:t>denotes Fashion</a:t>
            </a:r>
            <a:endParaRPr lang="en-US" dirty="0"/>
          </a:p>
          <a:p>
            <a:pPr marL="0" indent="0">
              <a:buNone/>
            </a:pPr>
            <a:r>
              <a:rPr lang="en-US" dirty="0"/>
              <a:t>M denotes all other miscellaneous factors. </a:t>
            </a:r>
          </a:p>
          <a:p>
            <a:endParaRPr lang="en-US" dirty="0"/>
          </a:p>
        </p:txBody>
      </p:sp>
    </p:spTree>
    <p:extLst>
      <p:ext uri="{BB962C8B-B14F-4D97-AF65-F5344CB8AC3E}">
        <p14:creationId xmlns:p14="http://schemas.microsoft.com/office/powerpoint/2010/main" val="2794868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646"/>
            <a:ext cx="12192000" cy="7386638"/>
          </a:xfrm>
          <a:prstGeom prst="rect">
            <a:avLst/>
          </a:prstGeom>
        </p:spPr>
        <p:txBody>
          <a:bodyPr wrap="square">
            <a:spAutoFit/>
          </a:bodyPr>
          <a:lstStyle/>
          <a:p>
            <a:r>
              <a:rPr lang="en-US" sz="2400" b="1" u="sng" dirty="0"/>
              <a:t>E</a:t>
            </a:r>
            <a:r>
              <a:rPr lang="en-US" sz="2400" b="1" u="sng" dirty="0" smtClean="0"/>
              <a:t>conomic </a:t>
            </a:r>
            <a:r>
              <a:rPr lang="en-US" sz="2400" b="1" u="sng" dirty="0"/>
              <a:t>S</a:t>
            </a:r>
            <a:r>
              <a:rPr lang="en-US" sz="2400" b="1" u="sng" dirty="0" smtClean="0"/>
              <a:t>ystem </a:t>
            </a:r>
          </a:p>
          <a:p>
            <a:pPr>
              <a:lnSpc>
                <a:spcPct val="150000"/>
              </a:lnSpc>
            </a:pPr>
            <a:r>
              <a:rPr lang="en-US" b="0" i="0" dirty="0" smtClean="0">
                <a:solidFill>
                  <a:srgbClr val="222222"/>
                </a:solidFill>
                <a:effectLst/>
              </a:rPr>
              <a:t>                                    </a:t>
            </a:r>
            <a:r>
              <a:rPr lang="en-US" sz="2000" b="0" i="0" dirty="0" smtClean="0">
                <a:solidFill>
                  <a:srgbClr val="222222"/>
                </a:solidFill>
                <a:effectLst/>
              </a:rPr>
              <a:t>The economic activity such as production takes place at several economic institutions such as schools, hospitals, factories, mines, shops, banks cinema houses, workshops, government and private offices, farms, etc. All these economic activities (such as production, distribution, consumption, investment) by the economic institutions that produce income for the people involved are collectively known as an economy.</a:t>
            </a:r>
          </a:p>
          <a:p>
            <a:pPr>
              <a:lnSpc>
                <a:spcPct val="150000"/>
              </a:lnSpc>
            </a:pPr>
            <a:r>
              <a:rPr lang="en-US" sz="2000" dirty="0">
                <a:solidFill>
                  <a:srgbClr val="222222"/>
                </a:solidFill>
              </a:rPr>
              <a:t> </a:t>
            </a:r>
            <a:r>
              <a:rPr lang="en-US" sz="2000" dirty="0" smtClean="0">
                <a:solidFill>
                  <a:srgbClr val="222222"/>
                </a:solidFill>
              </a:rPr>
              <a:t>                </a:t>
            </a:r>
            <a:r>
              <a:rPr lang="en-US" sz="2000" dirty="0" smtClean="0"/>
              <a:t> </a:t>
            </a:r>
            <a:r>
              <a:rPr lang="en-US" sz="2000" dirty="0"/>
              <a:t>Just like a machine or a human body (as a system) is made up different parts that perform specific functions, an economy is also made up of different part, which has different functions, due to which an economy is called an ‘economic system’. </a:t>
            </a:r>
            <a:r>
              <a:rPr lang="en-US" sz="2000" dirty="0" smtClean="0"/>
              <a:t> An </a:t>
            </a:r>
            <a:r>
              <a:rPr lang="en-US" sz="2000" dirty="0"/>
              <a:t>economy as a ‘system’ is made up of different organs like producers (production), distributors (distribution), consumers, investors (investment), entrepreneurs, etc. perform different functions and work together, just like a system is made up of different organs and when any one of the organ dysfunctions, then the whole system collapse or does not exist</a:t>
            </a:r>
            <a:r>
              <a:rPr lang="en-US" sz="2000" dirty="0" smtClean="0"/>
              <a:t>.</a:t>
            </a:r>
          </a:p>
          <a:p>
            <a:pPr>
              <a:buNone/>
            </a:pPr>
            <a:r>
              <a:rPr lang="en-US" sz="2000" dirty="0" smtClean="0"/>
              <a:t>                     In short ,”An economic system is a particular setoff social institutions which deals with the </a:t>
            </a:r>
            <a:r>
              <a:rPr lang="en-US" sz="2000" b="0" i="0" dirty="0" smtClean="0">
                <a:solidFill>
                  <a:srgbClr val="222222"/>
                </a:solidFill>
                <a:effectLst/>
              </a:rPr>
              <a:t>production, distribution, consumption, of goods and services.”</a:t>
            </a:r>
            <a:r>
              <a:rPr lang="en-US" sz="2000" dirty="0" smtClean="0"/>
              <a:t> </a:t>
            </a:r>
          </a:p>
          <a:p>
            <a:pPr>
              <a:buNone/>
            </a:pPr>
            <a:endParaRPr lang="en-US" sz="2000" dirty="0" smtClean="0"/>
          </a:p>
          <a:p>
            <a:pPr>
              <a:buNone/>
            </a:pPr>
            <a:r>
              <a:rPr lang="en-US" sz="2000" dirty="0" smtClean="0"/>
              <a:t>A</a:t>
            </a:r>
            <a:r>
              <a:rPr lang="en-US" sz="2000" b="1" dirty="0" smtClean="0"/>
              <a:t>)       Capitalist Economy  Or  Market Economic System</a:t>
            </a:r>
          </a:p>
          <a:p>
            <a:pPr>
              <a:buNone/>
            </a:pPr>
            <a:r>
              <a:rPr lang="en-US" sz="2000" b="1" dirty="0" smtClean="0"/>
              <a:t>B)       Socialist Economy    Or  Planned Economic System </a:t>
            </a:r>
          </a:p>
          <a:p>
            <a:pPr>
              <a:buNone/>
            </a:pPr>
            <a:r>
              <a:rPr lang="en-US" sz="2000" b="1" dirty="0" smtClean="0"/>
              <a:t>C)       Mixed Economy       Or  Mixed Economic System </a:t>
            </a:r>
          </a:p>
          <a:p>
            <a:pPr>
              <a:lnSpc>
                <a:spcPct val="150000"/>
              </a:lnSpc>
            </a:pPr>
            <a:endParaRPr lang="en-US" sz="2000" dirty="0"/>
          </a:p>
        </p:txBody>
      </p:sp>
    </p:spTree>
    <p:extLst>
      <p:ext uri="{BB962C8B-B14F-4D97-AF65-F5344CB8AC3E}">
        <p14:creationId xmlns:p14="http://schemas.microsoft.com/office/powerpoint/2010/main" val="3462297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Movement on demand curve</a:t>
            </a:r>
            <a:endParaRPr lang="en-US" dirty="0"/>
          </a:p>
        </p:txBody>
      </p:sp>
      <p:sp>
        <p:nvSpPr>
          <p:cNvPr id="3" name="Content Placeholder 2"/>
          <p:cNvSpPr>
            <a:spLocks noGrp="1"/>
          </p:cNvSpPr>
          <p:nvPr>
            <p:ph sz="half" idx="1"/>
          </p:nvPr>
        </p:nvSpPr>
        <p:spPr/>
        <p:txBody>
          <a:bodyPr>
            <a:normAutofit fontScale="70000" lnSpcReduction="20000"/>
          </a:bodyPr>
          <a:lstStyle/>
          <a:p>
            <a:r>
              <a:rPr lang="en-US" smtClean="0"/>
              <a:t>The movement along a demand curve occurs due to a change in the price level of the goods. When the price level decreases, the demand curve moves upward or contracts towards the left side while keeping other variables constant. And as the price level decreases, the demand for the good extends to the right while other factors are constant. </a:t>
            </a:r>
          </a:p>
          <a:p>
            <a:r>
              <a:rPr lang="en-US" smtClean="0"/>
              <a:t>          Contraction in demand. An increase in price from Rs 10 to Rs12 causes a movement along the demand curve, and quantity demand falls from 55 to 40. We say this is a contraction in demand</a:t>
            </a:r>
          </a:p>
          <a:p>
            <a:r>
              <a:rPr lang="en-US" smtClean="0"/>
              <a:t>                 Expansion in demand. A fall in price from Rs 10 to Rs 7 leads to an expansion (increase) in demand. As price falls, demand increase from 55 to 75 there is a movement along the demand curve and more is bought</a:t>
            </a:r>
            <a:endParaRPr lang="en-US" dirty="0"/>
          </a:p>
        </p:txBody>
      </p:sp>
      <p:pic>
        <p:nvPicPr>
          <p:cNvPr id="5" name="Picture 2" descr="https://www.economicshelp.org/wp-content/uploads/2019/06/movement-along-demand.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0" y="2017001"/>
            <a:ext cx="5181600" cy="3968586"/>
          </a:xfrm>
        </p:spPr>
      </p:pic>
    </p:spTree>
    <p:extLst>
      <p:ext uri="{BB962C8B-B14F-4D97-AF65-F5344CB8AC3E}">
        <p14:creationId xmlns:p14="http://schemas.microsoft.com/office/powerpoint/2010/main" val="1776857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8" y="0"/>
            <a:ext cx="4743734" cy="491319"/>
          </a:xfrm>
        </p:spPr>
        <p:txBody>
          <a:bodyPr>
            <a:normAutofit fontScale="90000"/>
          </a:bodyPr>
          <a:lstStyle/>
          <a:p>
            <a:r>
              <a:rPr lang="en-US" b="1" u="sng" dirty="0"/>
              <a:t>Shift of demand curve</a:t>
            </a:r>
            <a:endParaRPr lang="en-US" dirty="0"/>
          </a:p>
        </p:txBody>
      </p:sp>
      <p:sp>
        <p:nvSpPr>
          <p:cNvPr id="3" name="Content Placeholder 2"/>
          <p:cNvSpPr>
            <a:spLocks noGrp="1"/>
          </p:cNvSpPr>
          <p:nvPr>
            <p:ph sz="half" idx="1"/>
          </p:nvPr>
        </p:nvSpPr>
        <p:spPr>
          <a:xfrm>
            <a:off x="60278" y="491318"/>
            <a:ext cx="6217692" cy="6366681"/>
          </a:xfrm>
        </p:spPr>
        <p:txBody>
          <a:bodyPr>
            <a:normAutofit fontScale="92500" lnSpcReduction="10000"/>
          </a:bodyPr>
          <a:lstStyle/>
          <a:p>
            <a:r>
              <a:rPr lang="en-US" dirty="0"/>
              <a:t>Demand curve is a relation between the price and the quantity demanded of a good. The main point of this relation is that, “other things” remaining the same, if the price of a good increases or decreases, then its quantity demanded decreases or increases, respectively. This relation is known as the law of demand.</a:t>
            </a:r>
          </a:p>
          <a:p>
            <a:r>
              <a:rPr lang="en-US" dirty="0"/>
              <a:t>The main thing about the demand function, on the other hand, is that demand for a good, apart from depending on its own price, depends on “other things” as well, e.g., income of the buyers, prices of substitute and complemen­tary goods, the tastes and habits of the buy­ers, number of buyers, etc. The influence of these “other things” on the demand for a good is also very important.</a:t>
            </a:r>
          </a:p>
          <a:p>
            <a:endParaRPr lang="en-US" dirty="0"/>
          </a:p>
        </p:txBody>
      </p:sp>
      <p:pic>
        <p:nvPicPr>
          <p:cNvPr id="5" name="Picture 2" descr="https://www.economicshelp.org/wp-content/uploads/2008/06/shift-in-demand.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1725" y="1307306"/>
            <a:ext cx="600075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990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36727"/>
          </a:xfrm>
        </p:spPr>
        <p:txBody>
          <a:bodyPr>
            <a:normAutofit fontScale="90000"/>
          </a:bodyPr>
          <a:lstStyle/>
          <a:p>
            <a:endParaRPr lang="en-US" dirty="0"/>
          </a:p>
        </p:txBody>
      </p:sp>
      <p:pic>
        <p:nvPicPr>
          <p:cNvPr id="6"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38866" y="1572376"/>
            <a:ext cx="4453134" cy="4255217"/>
          </a:xfrm>
        </p:spPr>
      </p:pic>
      <p:sp>
        <p:nvSpPr>
          <p:cNvPr id="7" name="Content Placeholder 6"/>
          <p:cNvSpPr>
            <a:spLocks noGrp="1"/>
          </p:cNvSpPr>
          <p:nvPr>
            <p:ph sz="half" idx="1"/>
          </p:nvPr>
        </p:nvSpPr>
        <p:spPr>
          <a:xfrm>
            <a:off x="0" y="436728"/>
            <a:ext cx="7738866" cy="6421272"/>
          </a:xfrm>
        </p:spPr>
        <p:txBody>
          <a:bodyPr>
            <a:normAutofit fontScale="85000" lnSpcReduction="20000"/>
          </a:bodyPr>
          <a:lstStyle/>
          <a:p>
            <a:pPr marL="0" indent="0">
              <a:lnSpc>
                <a:spcPct val="110000"/>
              </a:lnSpc>
              <a:buNone/>
            </a:pPr>
            <a:r>
              <a:rPr lang="en-US" dirty="0" smtClean="0"/>
              <a:t>                      If </a:t>
            </a:r>
            <a:r>
              <a:rPr lang="en-US" dirty="0"/>
              <a:t>one (or more) of these things changes, then, at any particular price, the quantity demanded of the good would also change, i.e., the demand curve for the good would shift to the right or to the left. For example, in Fig. 1.6, initially, the demand curve for a good is D</a:t>
            </a:r>
            <a:r>
              <a:rPr lang="en-US" baseline="-25000" dirty="0"/>
              <a:t>1</a:t>
            </a:r>
            <a:r>
              <a:rPr lang="en-US" dirty="0"/>
              <a:t>D</a:t>
            </a:r>
            <a:r>
              <a:rPr lang="en-US" baseline="-25000" dirty="0"/>
              <a:t>1</a:t>
            </a:r>
            <a:r>
              <a:rPr lang="en-US" dirty="0"/>
              <a:t>. This curve tells us that at prices p</a:t>
            </a:r>
            <a:r>
              <a:rPr lang="en-US" baseline="-25000" dirty="0"/>
              <a:t>1</a:t>
            </a:r>
            <a:r>
              <a:rPr lang="en-US" dirty="0"/>
              <a:t> and p</a:t>
            </a:r>
            <a:r>
              <a:rPr lang="en-US" baseline="-25000" dirty="0"/>
              <a:t>2</a:t>
            </a:r>
            <a:r>
              <a:rPr lang="en-US" dirty="0"/>
              <a:t>, quantities demanded of the good are p</a:t>
            </a:r>
            <a:r>
              <a:rPr lang="en-US" baseline="-25000" dirty="0"/>
              <a:t>1</a:t>
            </a:r>
            <a:r>
              <a:rPr lang="en-US" dirty="0"/>
              <a:t>F</a:t>
            </a:r>
            <a:r>
              <a:rPr lang="en-US" baseline="-25000" dirty="0"/>
              <a:t>1</a:t>
            </a:r>
            <a:r>
              <a:rPr lang="en-US" dirty="0"/>
              <a:t> and p</a:t>
            </a:r>
            <a:r>
              <a:rPr lang="en-US" baseline="-25000" dirty="0"/>
              <a:t>2</a:t>
            </a:r>
            <a:r>
              <a:rPr lang="en-US" dirty="0"/>
              <a:t>F</a:t>
            </a:r>
            <a:r>
              <a:rPr lang="en-US" baseline="-25000" dirty="0"/>
              <a:t>2</a:t>
            </a:r>
            <a:r>
              <a:rPr lang="en-US" dirty="0"/>
              <a:t>, respectively. Suppose, now there is an increase in the income of the buyers of the good. </a:t>
            </a:r>
            <a:endParaRPr lang="en-US" dirty="0" smtClean="0"/>
          </a:p>
          <a:p>
            <a:pPr marL="0" indent="0">
              <a:lnSpc>
                <a:spcPct val="110000"/>
              </a:lnSpc>
              <a:buNone/>
            </a:pPr>
            <a:r>
              <a:rPr lang="en-US" dirty="0"/>
              <a:t> </a:t>
            </a:r>
            <a:r>
              <a:rPr lang="en-US" dirty="0" smtClean="0"/>
              <a:t>                     As </a:t>
            </a:r>
            <a:r>
              <a:rPr lang="en-US" dirty="0"/>
              <a:t>a consequence of this, the quantity demanded of the good that was obtained initially at any particular price, would now increase (provided the good is a normal good). </a:t>
            </a:r>
            <a:r>
              <a:rPr lang="en-US" dirty="0" smtClean="0"/>
              <a:t>After </a:t>
            </a:r>
            <a:r>
              <a:rPr lang="en-US" dirty="0"/>
              <a:t>the increase in income, at the prices p</a:t>
            </a:r>
            <a:r>
              <a:rPr lang="en-US" baseline="-25000" dirty="0"/>
              <a:t>1</a:t>
            </a:r>
            <a:r>
              <a:rPr lang="en-US" dirty="0"/>
              <a:t> and p</a:t>
            </a:r>
            <a:r>
              <a:rPr lang="en-US" baseline="-25000" dirty="0"/>
              <a:t>2</a:t>
            </a:r>
            <a:r>
              <a:rPr lang="en-US" dirty="0"/>
              <a:t>, the quantity demanded of the good has been p</a:t>
            </a:r>
            <a:r>
              <a:rPr lang="en-US" baseline="-25000" dirty="0"/>
              <a:t>1</a:t>
            </a:r>
            <a:r>
              <a:rPr lang="en-US" dirty="0"/>
              <a:t>H</a:t>
            </a:r>
            <a:r>
              <a:rPr lang="en-US" baseline="-25000" dirty="0"/>
              <a:t>1</a:t>
            </a:r>
            <a:r>
              <a:rPr lang="en-US" dirty="0"/>
              <a:t> (&gt; p</a:t>
            </a:r>
            <a:r>
              <a:rPr lang="en-US" baseline="-25000" dirty="0"/>
              <a:t>1</a:t>
            </a:r>
            <a:r>
              <a:rPr lang="en-US" dirty="0"/>
              <a:t>F</a:t>
            </a:r>
            <a:r>
              <a:rPr lang="en-US" baseline="-25000" dirty="0"/>
              <a:t>1</a:t>
            </a:r>
            <a:r>
              <a:rPr lang="en-US" dirty="0"/>
              <a:t>) and p</a:t>
            </a:r>
            <a:r>
              <a:rPr lang="en-US" baseline="-25000" dirty="0"/>
              <a:t>2</a:t>
            </a:r>
            <a:r>
              <a:rPr lang="en-US" dirty="0"/>
              <a:t>H</a:t>
            </a:r>
            <a:r>
              <a:rPr lang="en-US" baseline="-25000" dirty="0"/>
              <a:t>2</a:t>
            </a:r>
            <a:r>
              <a:rPr lang="en-US" dirty="0"/>
              <a:t> (&gt; p</a:t>
            </a:r>
            <a:r>
              <a:rPr lang="en-US" baseline="-25000" dirty="0"/>
              <a:t>2</a:t>
            </a:r>
            <a:r>
              <a:rPr lang="en-US" dirty="0"/>
              <a:t>F</a:t>
            </a:r>
            <a:r>
              <a:rPr lang="en-US" baseline="-25000" dirty="0"/>
              <a:t>2</a:t>
            </a:r>
            <a:r>
              <a:rPr lang="en-US" dirty="0"/>
              <a:t>), respectively. That is, now, the demand curve for the good would shift to the right from D</a:t>
            </a:r>
            <a:r>
              <a:rPr lang="en-US" baseline="-25000" dirty="0"/>
              <a:t>1</a:t>
            </a:r>
            <a:r>
              <a:rPr lang="en-US" dirty="0"/>
              <a:t>D</a:t>
            </a:r>
            <a:r>
              <a:rPr lang="en-US" baseline="-25000" dirty="0"/>
              <a:t>1</a:t>
            </a:r>
            <a:r>
              <a:rPr lang="en-US" dirty="0"/>
              <a:t> to D</a:t>
            </a:r>
            <a:r>
              <a:rPr lang="en-US" baseline="-25000" dirty="0"/>
              <a:t>2</a:t>
            </a:r>
            <a:r>
              <a:rPr lang="en-US" dirty="0"/>
              <a:t>D</a:t>
            </a:r>
            <a:r>
              <a:rPr lang="en-US" baseline="-25000" dirty="0"/>
              <a:t>2</a:t>
            </a:r>
            <a:r>
              <a:rPr lang="en-US" dirty="0"/>
              <a:t>. Similarly, if the income of the buyers diminishes, the demand curve would shift to the left from D</a:t>
            </a:r>
            <a:r>
              <a:rPr lang="en-US" baseline="-25000" dirty="0"/>
              <a:t>1</a:t>
            </a:r>
            <a:r>
              <a:rPr lang="en-US" dirty="0"/>
              <a:t>D</a:t>
            </a:r>
            <a:r>
              <a:rPr lang="en-US" baseline="-25000" dirty="0"/>
              <a:t>1 </a:t>
            </a:r>
            <a:r>
              <a:rPr lang="en-US" dirty="0"/>
              <a:t>to, say, D</a:t>
            </a:r>
            <a:r>
              <a:rPr lang="en-US" baseline="-25000" dirty="0"/>
              <a:t>3</a:t>
            </a:r>
            <a:r>
              <a:rPr lang="en-US" dirty="0"/>
              <a:t>D</a:t>
            </a:r>
            <a:r>
              <a:rPr lang="en-US" baseline="-25000" dirty="0"/>
              <a:t>3</a:t>
            </a:r>
            <a:r>
              <a:rPr lang="en-US" dirty="0"/>
              <a:t>.</a:t>
            </a:r>
          </a:p>
          <a:p>
            <a:endParaRPr lang="en-US" dirty="0"/>
          </a:p>
        </p:txBody>
      </p:sp>
    </p:spTree>
    <p:extLst>
      <p:ext uri="{BB962C8B-B14F-4D97-AF65-F5344CB8AC3E}">
        <p14:creationId xmlns:p14="http://schemas.microsoft.com/office/powerpoint/2010/main" val="3605079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655092"/>
          </a:xfrm>
        </p:spPr>
        <p:txBody>
          <a:bodyPr>
            <a:normAutofit fontScale="90000"/>
          </a:bodyPr>
          <a:lstStyle/>
          <a:p>
            <a:r>
              <a:rPr lang="en-US" b="1" u="sng" dirty="0" smtClean="0"/>
              <a:t>Supply, Supply Schedule and Law of Supply </a:t>
            </a:r>
            <a:endParaRPr lang="en-US" b="1" u="sng" dirty="0"/>
          </a:p>
        </p:txBody>
      </p:sp>
      <p:sp>
        <p:nvSpPr>
          <p:cNvPr id="3" name="Content Placeholder 2"/>
          <p:cNvSpPr>
            <a:spLocks noGrp="1"/>
          </p:cNvSpPr>
          <p:nvPr>
            <p:ph sz="half" idx="1"/>
          </p:nvPr>
        </p:nvSpPr>
        <p:spPr>
          <a:xfrm>
            <a:off x="177421" y="655092"/>
            <a:ext cx="5868537" cy="6202907"/>
          </a:xfrm>
        </p:spPr>
        <p:txBody>
          <a:bodyPr>
            <a:normAutofit fontScale="47500" lnSpcReduction="20000"/>
          </a:bodyPr>
          <a:lstStyle/>
          <a:p>
            <a:pPr marL="0" indent="0">
              <a:lnSpc>
                <a:spcPct val="120000"/>
              </a:lnSpc>
              <a:buNone/>
            </a:pPr>
            <a:r>
              <a:rPr lang="en-US" sz="3800" dirty="0" smtClean="0"/>
              <a:t>              </a:t>
            </a:r>
            <a:r>
              <a:rPr lang="en-US" sz="4500" dirty="0" smtClean="0"/>
              <a:t>Supply refers to the quantity of a commodity that a firm is willing and able to offer for sale at a given price during a given period of time. Supply refers to how much of a resource firm, producers, laborers, financial asset providers, and other economic agents are willing and able to deliver to the market or to an individual . It is a fundamental economic concept that describes the total amount of a specific good or service that is available to consumers. Each specific good or service will have its own supply patterns based on price, utility and personal preference</a:t>
            </a:r>
            <a:r>
              <a:rPr lang="en-US" sz="3000" dirty="0" smtClean="0"/>
              <a:t>.  </a:t>
            </a:r>
          </a:p>
          <a:p>
            <a:pPr marL="0" indent="0">
              <a:lnSpc>
                <a:spcPct val="120000"/>
              </a:lnSpc>
              <a:buNone/>
            </a:pPr>
            <a:r>
              <a:rPr lang="en-US" sz="4500" dirty="0"/>
              <a:t> </a:t>
            </a:r>
            <a:r>
              <a:rPr lang="en-US" sz="4500" dirty="0" smtClean="0"/>
              <a:t>          When </a:t>
            </a:r>
            <a:r>
              <a:rPr lang="en-US" sz="4500" dirty="0"/>
              <a:t>all other conditions are held constant, supply in the goods market refers to the amount of a product that manufacturers are willing to sell per unit of time at various prices</a:t>
            </a:r>
            <a:r>
              <a:rPr lang="en-US" sz="3000" dirty="0"/>
              <a:t>.</a:t>
            </a:r>
          </a:p>
          <a:p>
            <a:pPr marL="0" indent="0">
              <a:lnSpc>
                <a:spcPct val="120000"/>
              </a:lnSpc>
              <a:buNone/>
            </a:pPr>
            <a:endParaRPr lang="en-US" dirty="0" smtClean="0"/>
          </a:p>
          <a:p>
            <a:endParaRPr lang="en-US" dirty="0"/>
          </a:p>
        </p:txBody>
      </p:sp>
      <p:sp>
        <p:nvSpPr>
          <p:cNvPr id="4" name="Content Placeholder 3"/>
          <p:cNvSpPr>
            <a:spLocks noGrp="1"/>
          </p:cNvSpPr>
          <p:nvPr>
            <p:ph sz="half" idx="2"/>
          </p:nvPr>
        </p:nvSpPr>
        <p:spPr>
          <a:xfrm>
            <a:off x="6172199" y="655092"/>
            <a:ext cx="5892421" cy="6202908"/>
          </a:xfrm>
        </p:spPr>
        <p:txBody>
          <a:bodyPr>
            <a:normAutofit fontScale="47500" lnSpcReduction="20000"/>
          </a:bodyPr>
          <a:lstStyle/>
          <a:p>
            <a:pPr marL="0" indent="0">
              <a:lnSpc>
                <a:spcPct val="120000"/>
              </a:lnSpc>
              <a:buNone/>
            </a:pPr>
            <a:r>
              <a:rPr lang="en-US" sz="4400" dirty="0" smtClean="0"/>
              <a:t>A supply schedule refers to a table or spreadsheet that lists the changes in the number of goods or services the producers are willing to offer with the change in their price during a given period. It works on the principles of the law of supply and helps form a supply curve. It indicates a direct relationship between a commodity’s price and the quantity supplied </a:t>
            </a:r>
          </a:p>
          <a:p>
            <a:pPr marL="0" indent="0">
              <a:lnSpc>
                <a:spcPct val="120000"/>
              </a:lnSpc>
              <a:buNone/>
            </a:pPr>
            <a:r>
              <a:rPr lang="en-US" sz="4400" dirty="0"/>
              <a:t> </a:t>
            </a:r>
            <a:r>
              <a:rPr lang="en-US" sz="4400" dirty="0" smtClean="0"/>
              <a:t>            Law </a:t>
            </a:r>
            <a:r>
              <a:rPr lang="en-US" sz="4400" dirty="0"/>
              <a:t>of supply states that other factors remaining constant, price and quantity supplied of a good are directly related to each other. In other words, when the price paid by buyers for a good rises, then suppliers increase the supply of that good in the market</a:t>
            </a:r>
            <a:r>
              <a:rPr lang="en-US" sz="4200" dirty="0" smtClean="0"/>
              <a:t>.</a:t>
            </a:r>
            <a:r>
              <a:rPr lang="en-US" sz="4200" dirty="0"/>
              <a:t> The concept of the law of supply can further be illustrated by </a:t>
            </a:r>
            <a:r>
              <a:rPr lang="en-US" sz="4200" b="1" dirty="0"/>
              <a:t>Supply Schedule and Supply Curve</a:t>
            </a:r>
            <a:r>
              <a:rPr lang="en-US" sz="4200" dirty="0"/>
              <a:t>.</a:t>
            </a:r>
          </a:p>
          <a:p>
            <a:pPr marL="0" indent="0">
              <a:lnSpc>
                <a:spcPct val="120000"/>
              </a:lnSpc>
              <a:buNone/>
            </a:pPr>
            <a:r>
              <a:rPr lang="en-US" sz="3400" dirty="0" smtClean="0"/>
              <a:t> </a:t>
            </a:r>
            <a:endParaRPr lang="en-US" sz="3400" dirty="0"/>
          </a:p>
          <a:p>
            <a:endParaRPr lang="en-US" dirty="0"/>
          </a:p>
        </p:txBody>
      </p:sp>
    </p:spTree>
    <p:extLst>
      <p:ext uri="{BB962C8B-B14F-4D97-AF65-F5344CB8AC3E}">
        <p14:creationId xmlns:p14="http://schemas.microsoft.com/office/powerpoint/2010/main" val="1717558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43248" cy="573206"/>
          </a:xfrm>
        </p:spPr>
        <p:txBody>
          <a:bodyPr>
            <a:normAutofit fontScale="90000"/>
          </a:bodyPr>
          <a:lstStyle/>
          <a:p>
            <a:r>
              <a:rPr lang="en-US" b="1" u="sng" dirty="0"/>
              <a:t>Supply Schedule And Supply Curve</a:t>
            </a:r>
          </a:p>
        </p:txBody>
      </p:sp>
      <p:sp>
        <p:nvSpPr>
          <p:cNvPr id="3" name="Content Placeholder 2"/>
          <p:cNvSpPr>
            <a:spLocks noGrp="1"/>
          </p:cNvSpPr>
          <p:nvPr>
            <p:ph sz="half" idx="1"/>
          </p:nvPr>
        </p:nvSpPr>
        <p:spPr>
          <a:xfrm>
            <a:off x="0" y="573206"/>
            <a:ext cx="6019800" cy="5603757"/>
          </a:xfrm>
        </p:spPr>
        <p:txBody>
          <a:bodyPr/>
          <a:lstStyle/>
          <a:p>
            <a:pPr marL="0" indent="0">
              <a:buNone/>
            </a:pPr>
            <a:r>
              <a:rPr lang="en-US" sz="2400" dirty="0"/>
              <a:t>The supply schedule is the tabular representation of the different prices of the commodity and the corresponding quantities that the suppliers are willing to offer for sale</a:t>
            </a:r>
          </a:p>
          <a:p>
            <a:endParaRPr lang="en-US" dirty="0"/>
          </a:p>
        </p:txBody>
      </p:sp>
      <p:graphicFrame>
        <p:nvGraphicFramePr>
          <p:cNvPr id="5" name="Content Placeholder 4"/>
          <p:cNvGraphicFramePr>
            <a:graphicFrameLocks noGrp="1"/>
          </p:cNvGraphicFramePr>
          <p:nvPr>
            <p:ph sz="half" idx="2"/>
            <p:extLst/>
          </p:nvPr>
        </p:nvGraphicFramePr>
        <p:xfrm>
          <a:off x="136477" y="2565780"/>
          <a:ext cx="5281684" cy="4292218"/>
        </p:xfrm>
        <a:graphic>
          <a:graphicData uri="http://schemas.openxmlformats.org/drawingml/2006/table">
            <a:tbl>
              <a:tblPr/>
              <a:tblGrid>
                <a:gridCol w="2640842">
                  <a:extLst>
                    <a:ext uri="{9D8B030D-6E8A-4147-A177-3AD203B41FA5}">
                      <a16:colId xmlns="" xmlns:a16="http://schemas.microsoft.com/office/drawing/2014/main" val="20000"/>
                    </a:ext>
                  </a:extLst>
                </a:gridCol>
                <a:gridCol w="2640842">
                  <a:extLst>
                    <a:ext uri="{9D8B030D-6E8A-4147-A177-3AD203B41FA5}">
                      <a16:colId xmlns="" xmlns:a16="http://schemas.microsoft.com/office/drawing/2014/main" val="20001"/>
                    </a:ext>
                  </a:extLst>
                </a:gridCol>
              </a:tblGrid>
              <a:tr h="613174">
                <a:tc gridSpan="2">
                  <a:txBody>
                    <a:bodyPr/>
                    <a:lstStyle/>
                    <a:p>
                      <a:pPr algn="ctr"/>
                      <a:r>
                        <a:rPr lang="en-US" sz="2000" b="1" dirty="0">
                          <a:solidFill>
                            <a:srgbClr val="212121"/>
                          </a:solidFill>
                          <a:effectLst/>
                          <a:latin typeface="-apple-system"/>
                        </a:rPr>
                        <a:t>Schedule of Individual Supply</a:t>
                      </a:r>
                      <a:endParaRPr lang="en-US" sz="2000" b="0" dirty="0">
                        <a:solidFill>
                          <a:srgbClr val="212121"/>
                        </a:solidFill>
                        <a:effectLst/>
                        <a:latin typeface="-apple-system"/>
                      </a:endParaRP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 xmlns:a16="http://schemas.microsoft.com/office/drawing/2014/main" val="10000"/>
                  </a:ext>
                </a:extLst>
              </a:tr>
              <a:tr h="613174">
                <a:tc>
                  <a:txBody>
                    <a:bodyPr/>
                    <a:lstStyle/>
                    <a:p>
                      <a:r>
                        <a:rPr lang="en-US" sz="2000">
                          <a:effectLst/>
                        </a:rPr>
                        <a:t>Price ($)</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Quantity (Kgs)</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613174">
                <a:tc>
                  <a:txBody>
                    <a:bodyPr/>
                    <a:lstStyle/>
                    <a:p>
                      <a:r>
                        <a:rPr lang="en-US" sz="2000">
                          <a:effectLst/>
                        </a:rPr>
                        <a:t>10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150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613174">
                <a:tc>
                  <a:txBody>
                    <a:bodyPr/>
                    <a:lstStyle/>
                    <a:p>
                      <a:r>
                        <a:rPr lang="en-US" sz="2000">
                          <a:effectLst/>
                        </a:rPr>
                        <a:t>11</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dirty="0">
                          <a:effectLst/>
                        </a:rPr>
                        <a:t>180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613174">
                <a:tc>
                  <a:txBody>
                    <a:bodyPr/>
                    <a:lstStyle/>
                    <a:p>
                      <a:r>
                        <a:rPr lang="en-US" sz="2000">
                          <a:effectLst/>
                        </a:rPr>
                        <a:t>12</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210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613174">
                <a:tc>
                  <a:txBody>
                    <a:bodyPr/>
                    <a:lstStyle/>
                    <a:p>
                      <a:r>
                        <a:rPr lang="en-US" sz="2000">
                          <a:effectLst/>
                        </a:rPr>
                        <a:t>13</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240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613174">
                <a:tc>
                  <a:txBody>
                    <a:bodyPr/>
                    <a:lstStyle/>
                    <a:p>
                      <a:r>
                        <a:rPr lang="en-US" sz="2000">
                          <a:effectLst/>
                        </a:rPr>
                        <a:t>14</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dirty="0">
                          <a:effectLst/>
                        </a:rPr>
                        <a:t>270</a:t>
                      </a:r>
                    </a:p>
                  </a:txBody>
                  <a:tcPr marL="25269" marR="25269" marT="25269" marB="2526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
        <p:nvSpPr>
          <p:cNvPr id="8" name="Rectangle 7"/>
          <p:cNvSpPr/>
          <p:nvPr/>
        </p:nvSpPr>
        <p:spPr>
          <a:xfrm>
            <a:off x="5841242" y="573206"/>
            <a:ext cx="6350758" cy="1384995"/>
          </a:xfrm>
          <a:prstGeom prst="rect">
            <a:avLst/>
          </a:prstGeom>
        </p:spPr>
        <p:txBody>
          <a:bodyPr wrap="square">
            <a:spAutoFit/>
          </a:bodyPr>
          <a:lstStyle/>
          <a:p>
            <a:r>
              <a:rPr lang="en-US" sz="2000" dirty="0">
                <a:solidFill>
                  <a:srgbClr val="212121"/>
                </a:solidFill>
                <a:latin typeface="-apple-system"/>
              </a:rPr>
              <a:t>A </a:t>
            </a:r>
            <a:r>
              <a:rPr lang="en-US" sz="2000" b="1" dirty="0">
                <a:solidFill>
                  <a:srgbClr val="212121"/>
                </a:solidFill>
                <a:latin typeface="-apple-system"/>
              </a:rPr>
              <a:t>market supply schedule</a:t>
            </a:r>
            <a:r>
              <a:rPr lang="en-US" sz="2000" dirty="0">
                <a:solidFill>
                  <a:srgbClr val="212121"/>
                </a:solidFill>
                <a:latin typeface="-apple-system"/>
              </a:rPr>
              <a:t> is a table that lists the various price levels of particular goods and the quantities that two or more producers or suppliers are willing to offer for sale in a given period</a:t>
            </a:r>
            <a:r>
              <a:rPr lang="en-US" sz="2400" dirty="0">
                <a:solidFill>
                  <a:srgbClr val="212121"/>
                </a:solidFill>
                <a:latin typeface="-apple-system"/>
              </a:rPr>
              <a:t>.</a:t>
            </a:r>
            <a:endParaRPr lang="en-US" sz="2400" dirty="0"/>
          </a:p>
        </p:txBody>
      </p:sp>
      <p:graphicFrame>
        <p:nvGraphicFramePr>
          <p:cNvPr id="9" name="Table 8"/>
          <p:cNvGraphicFramePr>
            <a:graphicFrameLocks noGrp="1"/>
          </p:cNvGraphicFramePr>
          <p:nvPr>
            <p:extLst/>
          </p:nvPr>
        </p:nvGraphicFramePr>
        <p:xfrm>
          <a:off x="5792797" y="2531406"/>
          <a:ext cx="6326418" cy="4310128"/>
        </p:xfrm>
        <a:graphic>
          <a:graphicData uri="http://schemas.openxmlformats.org/drawingml/2006/table">
            <a:tbl>
              <a:tblPr/>
              <a:tblGrid>
                <a:gridCol w="1485447">
                  <a:extLst>
                    <a:ext uri="{9D8B030D-6E8A-4147-A177-3AD203B41FA5}">
                      <a16:colId xmlns="" xmlns:a16="http://schemas.microsoft.com/office/drawing/2014/main" val="20000"/>
                    </a:ext>
                  </a:extLst>
                </a:gridCol>
                <a:gridCol w="1604815">
                  <a:extLst>
                    <a:ext uri="{9D8B030D-6E8A-4147-A177-3AD203B41FA5}">
                      <a16:colId xmlns="" xmlns:a16="http://schemas.microsoft.com/office/drawing/2014/main" val="20001"/>
                    </a:ext>
                  </a:extLst>
                </a:gridCol>
                <a:gridCol w="1604815">
                  <a:extLst>
                    <a:ext uri="{9D8B030D-6E8A-4147-A177-3AD203B41FA5}">
                      <a16:colId xmlns="" xmlns:a16="http://schemas.microsoft.com/office/drawing/2014/main" val="20002"/>
                    </a:ext>
                  </a:extLst>
                </a:gridCol>
                <a:gridCol w="1631341">
                  <a:extLst>
                    <a:ext uri="{9D8B030D-6E8A-4147-A177-3AD203B41FA5}">
                      <a16:colId xmlns="" xmlns:a16="http://schemas.microsoft.com/office/drawing/2014/main" val="20003"/>
                    </a:ext>
                  </a:extLst>
                </a:gridCol>
              </a:tblGrid>
              <a:tr h="612430">
                <a:tc rowSpan="2">
                  <a:txBody>
                    <a:bodyPr/>
                    <a:lstStyle/>
                    <a:p>
                      <a:r>
                        <a:rPr lang="en-US" sz="2000" b="1">
                          <a:effectLst/>
                        </a:rPr>
                        <a:t>Price ($)</a:t>
                      </a:r>
                      <a:endParaRPr lang="en-US" sz="2000">
                        <a:effectLst/>
                      </a:endParaRP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r>
                        <a:rPr lang="en-US" sz="2000" b="1">
                          <a:effectLst/>
                        </a:rPr>
                        <a:t>Individual Supply (kgs)</a:t>
                      </a:r>
                      <a:endParaRPr lang="en-US" sz="2000">
                        <a:effectLst/>
                      </a:endParaRP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rowSpan="2">
                  <a:txBody>
                    <a:bodyPr/>
                    <a:lstStyle/>
                    <a:p>
                      <a:r>
                        <a:rPr lang="en-US" sz="2000" b="1">
                          <a:effectLst/>
                        </a:rPr>
                        <a:t>Market Supply (kgs) = Supplier A + Supplier B</a:t>
                      </a:r>
                      <a:endParaRPr lang="en-US" sz="2000">
                        <a:effectLst/>
                      </a:endParaRP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0"/>
                  </a:ext>
                </a:extLst>
              </a:tr>
              <a:tr h="612430">
                <a:tc vMerge="1">
                  <a:txBody>
                    <a:bodyPr/>
                    <a:lstStyle/>
                    <a:p>
                      <a:endParaRPr lang="en-US"/>
                    </a:p>
                  </a:txBody>
                  <a:tcPr/>
                </a:tc>
                <a:tc>
                  <a:txBody>
                    <a:bodyPr/>
                    <a:lstStyle/>
                    <a:p>
                      <a:r>
                        <a:rPr lang="en-US" sz="2000">
                          <a:effectLst/>
                        </a:rPr>
                        <a:t>Supplier A</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Supplier B</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vMerge="1">
                  <a:txBody>
                    <a:bodyPr/>
                    <a:lstStyle/>
                    <a:p>
                      <a:endParaRPr lang="en-US"/>
                    </a:p>
                  </a:txBody>
                  <a:tcPr/>
                </a:tc>
                <a:extLst>
                  <a:ext uri="{0D108BD9-81ED-4DB2-BD59-A6C34878D82A}">
                    <a16:rowId xmlns="" xmlns:a16="http://schemas.microsoft.com/office/drawing/2014/main" val="10001"/>
                  </a:ext>
                </a:extLst>
              </a:tr>
              <a:tr h="612430">
                <a:tc>
                  <a:txBody>
                    <a:bodyPr/>
                    <a:lstStyle/>
                    <a:p>
                      <a:r>
                        <a:rPr lang="en-US" sz="2000">
                          <a:effectLst/>
                        </a:rPr>
                        <a:t>10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70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80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150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612430">
                <a:tc>
                  <a:txBody>
                    <a:bodyPr/>
                    <a:lstStyle/>
                    <a:p>
                      <a:r>
                        <a:rPr lang="en-US" sz="2000">
                          <a:effectLst/>
                        </a:rPr>
                        <a:t>11</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85</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95</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180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612430">
                <a:tc>
                  <a:txBody>
                    <a:bodyPr/>
                    <a:lstStyle/>
                    <a:p>
                      <a:r>
                        <a:rPr lang="en-US" sz="2000">
                          <a:effectLst/>
                        </a:rPr>
                        <a:t>12</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100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110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210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612430">
                <a:tc>
                  <a:txBody>
                    <a:bodyPr/>
                    <a:lstStyle/>
                    <a:p>
                      <a:r>
                        <a:rPr lang="en-US" sz="2000">
                          <a:effectLst/>
                        </a:rPr>
                        <a:t>13</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115</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125</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240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612430">
                <a:tc>
                  <a:txBody>
                    <a:bodyPr/>
                    <a:lstStyle/>
                    <a:p>
                      <a:r>
                        <a:rPr lang="en-US" sz="2000">
                          <a:effectLst/>
                        </a:rPr>
                        <a:t>14</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130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a:effectLst/>
                        </a:rPr>
                        <a:t>140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sz="2000" dirty="0">
                          <a:effectLst/>
                        </a:rPr>
                        <a:t>270</a:t>
                      </a:r>
                    </a:p>
                  </a:txBody>
                  <a:tcPr marL="14389" marR="14389" marT="14389" marB="1438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806530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8379725" cy="900751"/>
          </a:xfrm>
        </p:spPr>
        <p:txBody>
          <a:bodyPr/>
          <a:lstStyle/>
          <a:p>
            <a:r>
              <a:rPr lang="en-US" dirty="0" smtClean="0"/>
              <a:t>Individual and Market Supply curves</a:t>
            </a:r>
            <a:endParaRPr lang="en-US" dirty="0"/>
          </a:p>
        </p:txBody>
      </p:sp>
      <p:pic>
        <p:nvPicPr>
          <p:cNvPr id="6" name="Content Placeholder 5"/>
          <p:cNvPicPr>
            <a:picLocks noGrp="1" noChangeAspect="1"/>
          </p:cNvPicPr>
          <p:nvPr>
            <p:ph sz="half" idx="1"/>
          </p:nvPr>
        </p:nvPicPr>
        <p:blipFill>
          <a:blip r:embed="rId2"/>
          <a:stretch>
            <a:fillRect/>
          </a:stretch>
        </p:blipFill>
        <p:spPr>
          <a:xfrm>
            <a:off x="0" y="2347415"/>
            <a:ext cx="5172501" cy="4312692"/>
          </a:xfrm>
          <a:prstGeom prst="rect">
            <a:avLst/>
          </a:prstGeom>
        </p:spPr>
      </p:pic>
      <p:pic>
        <p:nvPicPr>
          <p:cNvPr id="5" name="Content Placeholder 4"/>
          <p:cNvPicPr>
            <a:picLocks noGrp="1" noChangeAspect="1"/>
          </p:cNvPicPr>
          <p:nvPr>
            <p:ph sz="half" idx="2"/>
          </p:nvPr>
        </p:nvPicPr>
        <p:blipFill>
          <a:blip r:embed="rId3"/>
          <a:stretch>
            <a:fillRect/>
          </a:stretch>
        </p:blipFill>
        <p:spPr>
          <a:xfrm>
            <a:off x="5274732" y="1064525"/>
            <a:ext cx="6735297" cy="5390866"/>
          </a:xfrm>
          <a:prstGeom prst="rect">
            <a:avLst/>
          </a:prstGeom>
        </p:spPr>
      </p:pic>
    </p:spTree>
    <p:extLst>
      <p:ext uri="{BB962C8B-B14F-4D97-AF65-F5344CB8AC3E}">
        <p14:creationId xmlns:p14="http://schemas.microsoft.com/office/powerpoint/2010/main" val="3861279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91323"/>
            <a:ext cx="12050973" cy="655091"/>
          </a:xfrm>
        </p:spPr>
        <p:txBody>
          <a:bodyPr>
            <a:normAutofit fontScale="90000"/>
          </a:bodyPr>
          <a:lstStyle/>
          <a:p>
            <a:r>
              <a:rPr lang="en-US" sz="3600" b="1" u="sng" dirty="0"/>
              <a:t>Supply </a:t>
            </a:r>
            <a:r>
              <a:rPr lang="en-US" sz="3600" b="1" u="sng" dirty="0" smtClean="0"/>
              <a:t>Function and Determinants </a:t>
            </a:r>
            <a:r>
              <a:rPr lang="en-US" sz="3600" b="1" u="sng" dirty="0"/>
              <a:t>of Supply</a:t>
            </a:r>
            <a:r>
              <a:rPr lang="en-US" b="1" dirty="0"/>
              <a:t/>
            </a:r>
            <a:br>
              <a:rPr lang="en-US" b="1" dirty="0"/>
            </a:br>
            <a:r>
              <a:rPr lang="en-US" b="1" dirty="0"/>
              <a:t/>
            </a:r>
            <a:br>
              <a:rPr lang="en-US" b="1" dirty="0"/>
            </a:br>
            <a:endParaRPr lang="en-US" dirty="0"/>
          </a:p>
        </p:txBody>
      </p:sp>
      <p:sp>
        <p:nvSpPr>
          <p:cNvPr id="3" name="Content Placeholder 2"/>
          <p:cNvSpPr>
            <a:spLocks noGrp="1"/>
          </p:cNvSpPr>
          <p:nvPr>
            <p:ph sz="half" idx="1"/>
          </p:nvPr>
        </p:nvSpPr>
        <p:spPr>
          <a:xfrm>
            <a:off x="0" y="477671"/>
            <a:ext cx="6172200" cy="6380330"/>
          </a:xfrm>
        </p:spPr>
        <p:txBody>
          <a:bodyPr>
            <a:normAutofit fontScale="62500" lnSpcReduction="20000"/>
          </a:bodyPr>
          <a:lstStyle/>
          <a:p>
            <a:pPr marL="0" indent="0">
              <a:buNone/>
            </a:pPr>
            <a:endParaRPr lang="en-US" dirty="0" smtClean="0"/>
          </a:p>
          <a:p>
            <a:pPr marL="0" indent="0">
              <a:buNone/>
            </a:pPr>
            <a:r>
              <a:rPr lang="en-US" dirty="0" smtClean="0"/>
              <a:t>The </a:t>
            </a:r>
            <a:r>
              <a:rPr lang="en-US" dirty="0"/>
              <a:t>Law of supply expresses that when the </a:t>
            </a:r>
            <a:r>
              <a:rPr lang="en-US" dirty="0" smtClean="0"/>
              <a:t>price </a:t>
            </a:r>
            <a:r>
              <a:rPr lang="en-US" dirty="0"/>
              <a:t>of a product expands or increases, its supply also increases. Likewise, when the </a:t>
            </a:r>
            <a:r>
              <a:rPr lang="en-US" dirty="0" smtClean="0"/>
              <a:t>price </a:t>
            </a:r>
            <a:r>
              <a:rPr lang="en-US" dirty="0"/>
              <a:t>of a product diminishes, its supply additionally diminishes. </a:t>
            </a:r>
            <a:r>
              <a:rPr lang="en-US" dirty="0" smtClean="0"/>
              <a:t>Hence, </a:t>
            </a:r>
            <a:r>
              <a:rPr lang="en-US" dirty="0"/>
              <a:t>there is an immediate connection between the </a:t>
            </a:r>
            <a:r>
              <a:rPr lang="en-US" dirty="0" smtClean="0"/>
              <a:t> </a:t>
            </a:r>
            <a:r>
              <a:rPr lang="en-US" dirty="0"/>
              <a:t>price and the inventory of a product. </a:t>
            </a:r>
            <a:endParaRPr lang="en-US" dirty="0" smtClean="0"/>
          </a:p>
          <a:p>
            <a:pPr marL="0" indent="0">
              <a:buNone/>
            </a:pPr>
            <a:r>
              <a:rPr lang="en-US" dirty="0"/>
              <a:t> </a:t>
            </a:r>
            <a:r>
              <a:rPr lang="en-US" dirty="0" smtClean="0"/>
              <a:t>             Supply </a:t>
            </a:r>
            <a:r>
              <a:rPr lang="en-US" dirty="0"/>
              <a:t>function explains the relationship between the supply of a commodity and the factors determining its supply. We can better represent the supply function in the form of the following equation:</a:t>
            </a:r>
          </a:p>
          <a:p>
            <a:pPr marL="0" indent="0">
              <a:buNone/>
            </a:pPr>
            <a:r>
              <a:rPr lang="en-US" b="1" dirty="0" smtClean="0"/>
              <a:t>     </a:t>
            </a:r>
            <a:r>
              <a:rPr lang="en-US" b="1" dirty="0" err="1" smtClean="0"/>
              <a:t>Sx</a:t>
            </a:r>
            <a:r>
              <a:rPr lang="en-US" b="1" dirty="0" smtClean="0"/>
              <a:t> </a:t>
            </a:r>
            <a:r>
              <a:rPr lang="en-US" b="1" dirty="0"/>
              <a:t>= f (</a:t>
            </a:r>
            <a:r>
              <a:rPr lang="en-US" b="1" dirty="0" err="1"/>
              <a:t>Px</a:t>
            </a:r>
            <a:r>
              <a:rPr lang="en-US" b="1" dirty="0"/>
              <a:t>, </a:t>
            </a:r>
            <a:r>
              <a:rPr lang="en-US" b="1" dirty="0" err="1" smtClean="0"/>
              <a:t>Py</a:t>
            </a:r>
            <a:r>
              <a:rPr lang="en-US" b="1" dirty="0" smtClean="0"/>
              <a:t>, Pi, </a:t>
            </a:r>
            <a:r>
              <a:rPr lang="en-US" b="1" dirty="0"/>
              <a:t>T, W, </a:t>
            </a:r>
            <a:r>
              <a:rPr lang="en-US" b="1" dirty="0" err="1" smtClean="0"/>
              <a:t>Gp</a:t>
            </a:r>
            <a:r>
              <a:rPr lang="en-US" b="1" dirty="0" smtClean="0"/>
              <a:t>, Fg, E ,</a:t>
            </a:r>
            <a:r>
              <a:rPr lang="en-US" b="1" dirty="0" err="1" smtClean="0"/>
              <a:t>Ms</a:t>
            </a:r>
            <a:r>
              <a:rPr lang="en-US" b="1" dirty="0" smtClean="0"/>
              <a:t> etc.)</a:t>
            </a:r>
            <a:endParaRPr lang="en-US" dirty="0"/>
          </a:p>
          <a:p>
            <a:pPr marL="0" indent="0">
              <a:buNone/>
            </a:pPr>
            <a:r>
              <a:rPr lang="en-US" dirty="0" smtClean="0"/>
              <a:t>    Where</a:t>
            </a:r>
            <a:r>
              <a:rPr lang="en-US" dirty="0"/>
              <a:t>,</a:t>
            </a:r>
          </a:p>
          <a:p>
            <a:pPr marL="0" indent="0">
              <a:buNone/>
            </a:pPr>
            <a:r>
              <a:rPr lang="en-US" b="1" dirty="0" smtClean="0"/>
              <a:t>     </a:t>
            </a:r>
            <a:r>
              <a:rPr lang="en-US" b="1" dirty="0" err="1" smtClean="0"/>
              <a:t>Sx</a:t>
            </a:r>
            <a:r>
              <a:rPr lang="en-US" dirty="0"/>
              <a:t> = supply of commodity x</a:t>
            </a:r>
          </a:p>
          <a:p>
            <a:pPr marL="0" indent="0">
              <a:buNone/>
            </a:pPr>
            <a:r>
              <a:rPr lang="en-US" b="1" dirty="0" smtClean="0"/>
              <a:t>     </a:t>
            </a:r>
            <a:r>
              <a:rPr lang="en-US" b="1" dirty="0" err="1" smtClean="0"/>
              <a:t>Px</a:t>
            </a:r>
            <a:r>
              <a:rPr lang="en-US" dirty="0"/>
              <a:t> = Price of commodity </a:t>
            </a:r>
            <a:r>
              <a:rPr lang="en-US" dirty="0" smtClean="0"/>
              <a:t>x</a:t>
            </a:r>
          </a:p>
          <a:p>
            <a:pPr marL="0" indent="0">
              <a:buNone/>
            </a:pPr>
            <a:r>
              <a:rPr lang="en-US" dirty="0"/>
              <a:t> </a:t>
            </a:r>
            <a:r>
              <a:rPr lang="en-US" dirty="0" smtClean="0"/>
              <a:t>    </a:t>
            </a:r>
            <a:r>
              <a:rPr lang="en-US" dirty="0" err="1" smtClean="0"/>
              <a:t>Py</a:t>
            </a:r>
            <a:r>
              <a:rPr lang="en-US" dirty="0" smtClean="0"/>
              <a:t> = Price of related good</a:t>
            </a:r>
            <a:endParaRPr lang="en-US" dirty="0"/>
          </a:p>
          <a:p>
            <a:pPr marL="0" indent="0">
              <a:buNone/>
            </a:pPr>
            <a:r>
              <a:rPr lang="en-US" b="1" dirty="0" smtClean="0"/>
              <a:t>      Pi</a:t>
            </a:r>
            <a:r>
              <a:rPr lang="en-US" dirty="0"/>
              <a:t> = Price of inputs</a:t>
            </a:r>
          </a:p>
          <a:p>
            <a:pPr marL="0" indent="0">
              <a:buNone/>
            </a:pPr>
            <a:r>
              <a:rPr lang="en-US" b="1" dirty="0" smtClean="0"/>
              <a:t>       T</a:t>
            </a:r>
            <a:r>
              <a:rPr lang="en-US" dirty="0"/>
              <a:t> = Technology</a:t>
            </a:r>
          </a:p>
          <a:p>
            <a:pPr marL="0" indent="0">
              <a:buNone/>
            </a:pPr>
            <a:r>
              <a:rPr lang="en-US" b="1" dirty="0" smtClean="0"/>
              <a:t>     W</a:t>
            </a:r>
            <a:r>
              <a:rPr lang="en-US" dirty="0"/>
              <a:t> = Weather conditions</a:t>
            </a:r>
          </a:p>
          <a:p>
            <a:pPr marL="0" indent="0">
              <a:buNone/>
            </a:pPr>
            <a:r>
              <a:rPr lang="en-US" b="1" dirty="0" smtClean="0"/>
              <a:t>    </a:t>
            </a:r>
            <a:r>
              <a:rPr lang="en-US" b="1" dirty="0" err="1" smtClean="0"/>
              <a:t>Gp</a:t>
            </a:r>
            <a:r>
              <a:rPr lang="en-US" dirty="0"/>
              <a:t> = Government </a:t>
            </a:r>
            <a:r>
              <a:rPr lang="en-US" dirty="0" smtClean="0"/>
              <a:t>Policy</a:t>
            </a:r>
          </a:p>
          <a:p>
            <a:pPr marL="0" indent="0">
              <a:buNone/>
            </a:pPr>
            <a:r>
              <a:rPr lang="en-US" dirty="0" smtClean="0"/>
              <a:t>    Fg = Firm’s Goal</a:t>
            </a:r>
          </a:p>
          <a:p>
            <a:pPr marL="0" indent="0">
              <a:buNone/>
            </a:pPr>
            <a:r>
              <a:rPr lang="en-US" dirty="0" smtClean="0"/>
              <a:t>      E = Expectation</a:t>
            </a:r>
          </a:p>
          <a:p>
            <a:pPr marL="0" indent="0">
              <a:buNone/>
            </a:pPr>
            <a:r>
              <a:rPr lang="en-US" dirty="0" smtClean="0"/>
              <a:t>    </a:t>
            </a:r>
            <a:r>
              <a:rPr lang="en-US" dirty="0" err="1" smtClean="0"/>
              <a:t>Ms</a:t>
            </a:r>
            <a:r>
              <a:rPr lang="en-US" dirty="0" smtClean="0"/>
              <a:t> = Market structure</a:t>
            </a:r>
          </a:p>
          <a:p>
            <a:endParaRPr lang="en-US" dirty="0"/>
          </a:p>
          <a:p>
            <a:endParaRPr lang="en-US" dirty="0"/>
          </a:p>
          <a:p>
            <a:pPr marL="0" indent="0">
              <a:buNone/>
            </a:pPr>
            <a:endParaRPr lang="en-US" dirty="0"/>
          </a:p>
        </p:txBody>
      </p:sp>
      <p:sp>
        <p:nvSpPr>
          <p:cNvPr id="4" name="Content Placeholder 3"/>
          <p:cNvSpPr>
            <a:spLocks noGrp="1"/>
          </p:cNvSpPr>
          <p:nvPr>
            <p:ph sz="half" idx="2"/>
          </p:nvPr>
        </p:nvSpPr>
        <p:spPr>
          <a:xfrm>
            <a:off x="6172200" y="559558"/>
            <a:ext cx="6019800" cy="6469039"/>
          </a:xfrm>
        </p:spPr>
        <p:txBody>
          <a:bodyPr>
            <a:normAutofit fontScale="62500" lnSpcReduction="20000"/>
          </a:bodyPr>
          <a:lstStyle/>
          <a:p>
            <a:pPr marL="0" indent="0">
              <a:buNone/>
            </a:pPr>
            <a:r>
              <a:rPr lang="en-US" dirty="0"/>
              <a:t> </a:t>
            </a:r>
            <a:endParaRPr lang="en-US" dirty="0" smtClean="0"/>
          </a:p>
          <a:p>
            <a:pPr marL="0" indent="0">
              <a:buNone/>
            </a:pPr>
            <a:r>
              <a:rPr lang="en-US" dirty="0"/>
              <a:t> </a:t>
            </a:r>
            <a:r>
              <a:rPr lang="en-US" dirty="0" smtClean="0"/>
              <a:t>          The </a:t>
            </a:r>
            <a:r>
              <a:rPr lang="en-US" dirty="0"/>
              <a:t>factors on which the supply of a commodity depends are known as the determinants of demand. These are:</a:t>
            </a:r>
          </a:p>
          <a:p>
            <a:r>
              <a:rPr lang="en-US" dirty="0"/>
              <a:t>Price of the Commodity</a:t>
            </a:r>
          </a:p>
          <a:p>
            <a:r>
              <a:rPr lang="en-US" dirty="0"/>
              <a:t>Prices of </a:t>
            </a:r>
            <a:r>
              <a:rPr lang="en-US" dirty="0" smtClean="0"/>
              <a:t>related </a:t>
            </a:r>
            <a:r>
              <a:rPr lang="en-US" dirty="0"/>
              <a:t>Commodities </a:t>
            </a:r>
            <a:endParaRPr lang="en-US" dirty="0" smtClean="0"/>
          </a:p>
          <a:p>
            <a:r>
              <a:rPr lang="en-US" dirty="0"/>
              <a:t> Price of Inputs or Factors</a:t>
            </a:r>
          </a:p>
          <a:p>
            <a:r>
              <a:rPr lang="en-US" dirty="0"/>
              <a:t> Technology</a:t>
            </a:r>
          </a:p>
          <a:p>
            <a:r>
              <a:rPr lang="en-US" dirty="0" smtClean="0"/>
              <a:t>Weather or Natural </a:t>
            </a:r>
            <a:r>
              <a:rPr lang="en-US" dirty="0"/>
              <a:t>Factors</a:t>
            </a:r>
          </a:p>
          <a:p>
            <a:r>
              <a:rPr lang="en-US" dirty="0" smtClean="0"/>
              <a:t>Government </a:t>
            </a:r>
            <a:r>
              <a:rPr lang="en-US" dirty="0"/>
              <a:t>Policy</a:t>
            </a:r>
          </a:p>
          <a:p>
            <a:r>
              <a:rPr lang="en-US" dirty="0"/>
              <a:t>  Firm Goals</a:t>
            </a:r>
          </a:p>
          <a:p>
            <a:r>
              <a:rPr lang="en-US" dirty="0"/>
              <a:t> </a:t>
            </a:r>
            <a:r>
              <a:rPr lang="en-US" dirty="0" smtClean="0"/>
              <a:t>Expectations</a:t>
            </a:r>
          </a:p>
          <a:p>
            <a:r>
              <a:rPr lang="en-US" dirty="0" smtClean="0"/>
              <a:t> </a:t>
            </a:r>
            <a:r>
              <a:rPr lang="en-US" dirty="0"/>
              <a:t>Market </a:t>
            </a:r>
            <a:r>
              <a:rPr lang="en-US" dirty="0" smtClean="0"/>
              <a:t>structure or </a:t>
            </a:r>
            <a:r>
              <a:rPr lang="en-US" dirty="0"/>
              <a:t> Number of Firms</a:t>
            </a:r>
            <a:endParaRPr lang="en-US" dirty="0" smtClean="0"/>
          </a:p>
          <a:p>
            <a:pPr marL="0" indent="0">
              <a:buNone/>
            </a:pPr>
            <a:r>
              <a:rPr lang="en-US" dirty="0" smtClean="0"/>
              <a:t>       </a:t>
            </a:r>
            <a:endParaRPr lang="en-US" dirty="0"/>
          </a:p>
          <a:p>
            <a:pPr marL="0" indent="0">
              <a:buNone/>
            </a:pPr>
            <a:endParaRPr lang="en-US" dirty="0"/>
          </a:p>
          <a:p>
            <a:endParaRPr lang="en-US" dirty="0"/>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923078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627796"/>
          </a:xfrm>
        </p:spPr>
        <p:txBody>
          <a:bodyPr>
            <a:normAutofit/>
          </a:bodyPr>
          <a:lstStyle/>
          <a:p>
            <a:r>
              <a:rPr lang="en-US" sz="3200" b="1" u="sng" dirty="0" smtClean="0"/>
              <a:t>Movement Along the Supply Curve</a:t>
            </a:r>
            <a:endParaRPr lang="en-US" sz="3200" b="1" u="sng" dirty="0"/>
          </a:p>
        </p:txBody>
      </p:sp>
      <p:sp>
        <p:nvSpPr>
          <p:cNvPr id="3" name="Content Placeholder 2"/>
          <p:cNvSpPr>
            <a:spLocks noGrp="1"/>
          </p:cNvSpPr>
          <p:nvPr>
            <p:ph sz="half" idx="1"/>
          </p:nvPr>
        </p:nvSpPr>
        <p:spPr>
          <a:xfrm>
            <a:off x="0" y="805218"/>
            <a:ext cx="6018663" cy="6052782"/>
          </a:xfrm>
        </p:spPr>
        <p:txBody>
          <a:bodyPr>
            <a:normAutofit fontScale="85000" lnSpcReduction="20000"/>
          </a:bodyPr>
          <a:lstStyle/>
          <a:p>
            <a:pPr marL="0" indent="0">
              <a:buNone/>
            </a:pPr>
            <a:r>
              <a:rPr lang="en-US" dirty="0" smtClean="0"/>
              <a:t>Supply  </a:t>
            </a:r>
            <a:r>
              <a:rPr lang="en-US" dirty="0"/>
              <a:t>curve is a relation between the price and the quantity </a:t>
            </a:r>
            <a:r>
              <a:rPr lang="en-US" dirty="0" smtClean="0"/>
              <a:t>supplied </a:t>
            </a:r>
            <a:r>
              <a:rPr lang="en-US" dirty="0"/>
              <a:t>of a good. The main point of this relation is that, “other things” remaining the same, if the price of a good increases or decreases, then its quantity </a:t>
            </a:r>
            <a:r>
              <a:rPr lang="en-US" dirty="0" smtClean="0"/>
              <a:t>supplied increases</a:t>
            </a:r>
            <a:r>
              <a:rPr lang="en-US" dirty="0"/>
              <a:t> or</a:t>
            </a:r>
            <a:r>
              <a:rPr lang="en-US" dirty="0" smtClean="0"/>
              <a:t> </a:t>
            </a:r>
            <a:r>
              <a:rPr lang="en-US" dirty="0"/>
              <a:t>decreases</a:t>
            </a:r>
            <a:r>
              <a:rPr lang="en-US" dirty="0" smtClean="0"/>
              <a:t>, </a:t>
            </a:r>
            <a:r>
              <a:rPr lang="en-US" dirty="0"/>
              <a:t>respectively. This relation is known as the law of </a:t>
            </a:r>
            <a:r>
              <a:rPr lang="en-US" dirty="0" smtClean="0"/>
              <a:t>Supply.</a:t>
            </a:r>
            <a:r>
              <a:rPr lang="en-US" dirty="0"/>
              <a:t> </a:t>
            </a:r>
            <a:endParaRPr lang="en-US" dirty="0" smtClean="0"/>
          </a:p>
          <a:p>
            <a:pPr marL="0" indent="0">
              <a:buNone/>
            </a:pPr>
            <a:r>
              <a:rPr lang="en-US" dirty="0" smtClean="0"/>
              <a:t>The </a:t>
            </a:r>
            <a:r>
              <a:rPr lang="en-US" dirty="0"/>
              <a:t>price of the product itself is not among the factors that shift the supply curve</a:t>
            </a:r>
            <a:r>
              <a:rPr lang="en-US" dirty="0" smtClean="0"/>
              <a:t> A change </a:t>
            </a:r>
            <a:r>
              <a:rPr lang="en-US" dirty="0"/>
              <a:t>in price of a good or service typically causes a change in quantity supplied or a movement along the supply curve for that specific good or service, it does not cause the supply curve itself to shift</a:t>
            </a:r>
            <a:r>
              <a:rPr lang="en-US" dirty="0" smtClean="0"/>
              <a:t>.</a:t>
            </a:r>
          </a:p>
          <a:p>
            <a:pPr marL="0" indent="0">
              <a:buNone/>
            </a:pPr>
            <a:r>
              <a:rPr lang="en-US" b="1" dirty="0" smtClean="0"/>
              <a:t> </a:t>
            </a:r>
            <a:r>
              <a:rPr lang="en-US" b="1" dirty="0"/>
              <a:t>Extension of supply </a:t>
            </a:r>
            <a:r>
              <a:rPr lang="en-US" dirty="0"/>
              <a:t>It refers to the increase in supply of a commodity with the rise in price, other factors remaining unchanged.</a:t>
            </a:r>
          </a:p>
          <a:p>
            <a:pPr marL="0" indent="0">
              <a:buNone/>
            </a:pPr>
            <a:r>
              <a:rPr lang="en-US" b="1" dirty="0"/>
              <a:t>Contraction of supply </a:t>
            </a:r>
            <a:r>
              <a:rPr lang="en-US" dirty="0"/>
              <a:t>It refers to the fall in supply of a commodity when its prices fall, other factors remaining unchanged</a:t>
            </a:r>
          </a:p>
        </p:txBody>
      </p:sp>
      <p:pic>
        <p:nvPicPr>
          <p:cNvPr id="5" name="Content Placeholder 4"/>
          <p:cNvPicPr>
            <a:picLocks noGrp="1" noChangeAspect="1"/>
          </p:cNvPicPr>
          <p:nvPr>
            <p:ph sz="half" idx="2"/>
          </p:nvPr>
        </p:nvPicPr>
        <p:blipFill>
          <a:blip r:embed="rId2"/>
          <a:stretch>
            <a:fillRect/>
          </a:stretch>
        </p:blipFill>
        <p:spPr>
          <a:xfrm>
            <a:off x="5952159" y="805218"/>
            <a:ext cx="6288382" cy="6052782"/>
          </a:xfrm>
          <a:prstGeom prst="rect">
            <a:avLst/>
          </a:prstGeom>
        </p:spPr>
      </p:pic>
    </p:spTree>
    <p:extLst>
      <p:ext uri="{BB962C8B-B14F-4D97-AF65-F5344CB8AC3E}">
        <p14:creationId xmlns:p14="http://schemas.microsoft.com/office/powerpoint/2010/main" val="3703549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902054" cy="559557"/>
          </a:xfrm>
        </p:spPr>
        <p:txBody>
          <a:bodyPr>
            <a:normAutofit fontScale="90000"/>
          </a:bodyPr>
          <a:lstStyle/>
          <a:p>
            <a:r>
              <a:rPr lang="en-US" b="1" u="sng" dirty="0" smtClean="0"/>
              <a:t>Shift of  </a:t>
            </a:r>
            <a:r>
              <a:rPr lang="en-US" b="1" u="sng" dirty="0"/>
              <a:t>the Supply Curve</a:t>
            </a:r>
            <a:endParaRPr lang="en-US" dirty="0"/>
          </a:p>
        </p:txBody>
      </p:sp>
      <p:sp>
        <p:nvSpPr>
          <p:cNvPr id="3" name="Content Placeholder 2"/>
          <p:cNvSpPr>
            <a:spLocks noGrp="1"/>
          </p:cNvSpPr>
          <p:nvPr>
            <p:ph sz="half" idx="1"/>
          </p:nvPr>
        </p:nvSpPr>
        <p:spPr>
          <a:xfrm>
            <a:off x="-1" y="750626"/>
            <a:ext cx="6114197" cy="6107373"/>
          </a:xfrm>
        </p:spPr>
        <p:txBody>
          <a:bodyPr>
            <a:normAutofit fontScale="85000" lnSpcReduction="20000"/>
          </a:bodyPr>
          <a:lstStyle/>
          <a:p>
            <a:pPr marL="0" indent="0">
              <a:buNone/>
            </a:pPr>
            <a:r>
              <a:rPr lang="en-US" dirty="0" smtClean="0"/>
              <a:t>                          A </a:t>
            </a:r>
            <a:r>
              <a:rPr lang="en-US" dirty="0"/>
              <a:t>change in supply is an economic term that describes when the suppliers of a given good or service alter production or output. A change in supply can occur as a result of change in parameters of supply such as</a:t>
            </a:r>
            <a:r>
              <a:rPr lang="en-US" b="1" dirty="0"/>
              <a:t> </a:t>
            </a:r>
            <a:r>
              <a:rPr lang="en-US" dirty="0"/>
              <a:t>Price of inputs, Technology Weather conditions , Government Policy etc</a:t>
            </a:r>
            <a:r>
              <a:rPr lang="en-US" dirty="0" smtClean="0"/>
              <a:t>.</a:t>
            </a:r>
          </a:p>
          <a:p>
            <a:pPr marL="0" indent="0">
              <a:buNone/>
            </a:pPr>
            <a:r>
              <a:rPr lang="en-US" dirty="0" smtClean="0"/>
              <a:t>.</a:t>
            </a:r>
            <a:r>
              <a:rPr lang="en-US" b="1" dirty="0" smtClean="0"/>
              <a:t> </a:t>
            </a:r>
          </a:p>
          <a:p>
            <a:pPr marL="0" indent="0">
              <a:buNone/>
            </a:pPr>
            <a:r>
              <a:rPr lang="en-US" b="1" dirty="0" smtClean="0"/>
              <a:t>Factors effecting the Supply</a:t>
            </a:r>
          </a:p>
          <a:p>
            <a:pPr marL="0" indent="0">
              <a:buNone/>
            </a:pPr>
            <a:r>
              <a:rPr lang="en-US" dirty="0" smtClean="0"/>
              <a:t>Price </a:t>
            </a:r>
            <a:r>
              <a:rPr lang="en-US" dirty="0"/>
              <a:t>of the </a:t>
            </a:r>
            <a:r>
              <a:rPr lang="en-US" dirty="0" smtClean="0"/>
              <a:t>commodity </a:t>
            </a:r>
          </a:p>
          <a:p>
            <a:pPr marL="0" indent="0">
              <a:buNone/>
            </a:pPr>
            <a:r>
              <a:rPr lang="en-US" dirty="0" smtClean="0"/>
              <a:t>Prices related </a:t>
            </a:r>
            <a:r>
              <a:rPr lang="en-US" dirty="0"/>
              <a:t>commodities </a:t>
            </a:r>
            <a:endParaRPr lang="en-US" dirty="0" smtClean="0"/>
          </a:p>
          <a:p>
            <a:pPr marL="0" indent="0">
              <a:buNone/>
            </a:pPr>
            <a:r>
              <a:rPr lang="en-US" dirty="0" smtClean="0"/>
              <a:t>Price of inputs for production</a:t>
            </a:r>
          </a:p>
          <a:p>
            <a:pPr marL="0" indent="0">
              <a:buNone/>
            </a:pPr>
            <a:r>
              <a:rPr lang="en-US" dirty="0" smtClean="0"/>
              <a:t>Technological advancement</a:t>
            </a:r>
          </a:p>
          <a:p>
            <a:pPr marL="0" indent="0">
              <a:buNone/>
            </a:pPr>
            <a:r>
              <a:rPr lang="en-US" dirty="0" smtClean="0"/>
              <a:t>Weather of Natural factors</a:t>
            </a:r>
          </a:p>
          <a:p>
            <a:pPr marL="0" indent="0">
              <a:buNone/>
            </a:pPr>
            <a:r>
              <a:rPr lang="en-US" dirty="0" smtClean="0"/>
              <a:t>Government policy</a:t>
            </a:r>
          </a:p>
          <a:p>
            <a:pPr marL="0" indent="0">
              <a:buNone/>
            </a:pPr>
            <a:r>
              <a:rPr lang="en-US" dirty="0" smtClean="0"/>
              <a:t>Firm’s Goals</a:t>
            </a:r>
          </a:p>
          <a:p>
            <a:pPr marL="0" indent="0">
              <a:buNone/>
            </a:pPr>
            <a:r>
              <a:rPr lang="en-US" dirty="0" smtClean="0"/>
              <a:t>Future Expectations</a:t>
            </a:r>
          </a:p>
          <a:p>
            <a:pPr marL="0" indent="0">
              <a:buNone/>
            </a:pPr>
            <a:r>
              <a:rPr lang="en-US" dirty="0" smtClean="0"/>
              <a:t>Market Structure</a:t>
            </a:r>
          </a:p>
          <a:p>
            <a:pPr marL="0" indent="0">
              <a:buNone/>
            </a:pPr>
            <a:endParaRPr lang="en-US" dirty="0"/>
          </a:p>
          <a:p>
            <a:pPr marL="0" indent="0">
              <a:buNone/>
            </a:pPr>
            <a:endParaRPr lang="en-US" dirty="0"/>
          </a:p>
          <a:p>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09732" y="750627"/>
            <a:ext cx="5982268" cy="5964072"/>
          </a:xfrm>
        </p:spPr>
      </p:pic>
    </p:spTree>
    <p:extLst>
      <p:ext uri="{BB962C8B-B14F-4D97-AF65-F5344CB8AC3E}">
        <p14:creationId xmlns:p14="http://schemas.microsoft.com/office/powerpoint/2010/main" val="27399932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367284" cy="586853"/>
          </a:xfrm>
        </p:spPr>
        <p:txBody>
          <a:bodyPr>
            <a:normAutofit fontScale="90000"/>
          </a:bodyPr>
          <a:lstStyle/>
          <a:p>
            <a:r>
              <a:rPr lang="en-US" b="1" u="sng" dirty="0" smtClean="0"/>
              <a:t>Market equilibrium</a:t>
            </a:r>
            <a:endParaRPr lang="en-US" b="1" u="sng" dirty="0"/>
          </a:p>
        </p:txBody>
      </p:sp>
      <p:sp>
        <p:nvSpPr>
          <p:cNvPr id="3" name="Content Placeholder 2"/>
          <p:cNvSpPr>
            <a:spLocks noGrp="1"/>
          </p:cNvSpPr>
          <p:nvPr>
            <p:ph sz="half" idx="1"/>
          </p:nvPr>
        </p:nvSpPr>
        <p:spPr>
          <a:xfrm>
            <a:off x="0" y="586854"/>
            <a:ext cx="5991367" cy="6271146"/>
          </a:xfrm>
        </p:spPr>
        <p:txBody>
          <a:bodyPr>
            <a:normAutofit fontScale="77500" lnSpcReduction="20000"/>
          </a:bodyPr>
          <a:lstStyle/>
          <a:p>
            <a:pPr marL="0" indent="0">
              <a:lnSpc>
                <a:spcPct val="120000"/>
              </a:lnSpc>
              <a:buNone/>
            </a:pPr>
            <a:r>
              <a:rPr lang="en-US" dirty="0" smtClean="0"/>
              <a:t>            </a:t>
            </a:r>
            <a:r>
              <a:rPr lang="en-US" sz="2600" dirty="0" smtClean="0"/>
              <a:t>A </a:t>
            </a:r>
            <a:r>
              <a:rPr lang="en-US" sz="2600" dirty="0"/>
              <a:t>market is a place where parties can gather to facilitate the exchange of goods and services. The parties involved are usually buyers and sellers. The market may be physical, like a retail outlet, where people meet face-to-face, or virtual, like an online market, where there is no physical presence or contact between buyers and sellers</a:t>
            </a:r>
            <a:r>
              <a:rPr lang="en-US" sz="2600" dirty="0" smtClean="0"/>
              <a:t>.</a:t>
            </a:r>
            <a:r>
              <a:rPr lang="en-US" sz="2600" dirty="0"/>
              <a:t> </a:t>
            </a:r>
            <a:endParaRPr lang="en-US" sz="2600" dirty="0" smtClean="0"/>
          </a:p>
          <a:p>
            <a:pPr marL="0" indent="0">
              <a:lnSpc>
                <a:spcPct val="120000"/>
              </a:lnSpc>
              <a:buNone/>
            </a:pPr>
            <a:r>
              <a:rPr lang="en-US" sz="2600" dirty="0"/>
              <a:t> </a:t>
            </a:r>
            <a:r>
              <a:rPr lang="en-US" sz="2600" dirty="0" smtClean="0"/>
              <a:t>               In a market some </a:t>
            </a:r>
            <a:r>
              <a:rPr lang="en-US" sz="2600" dirty="0"/>
              <a:t>buyers want to buy the goods but cannot find a seller, and sellers want to sell the goods but cannot find a buyer. This means that at the equilibrium price, sellers can sell exactly the quantity they want to sell at this price, and buyers can buy exactly the quantity they want to buy at this price</a:t>
            </a:r>
            <a:r>
              <a:rPr lang="en-US" sz="2600" dirty="0" smtClean="0"/>
              <a:t>.</a:t>
            </a:r>
            <a:r>
              <a:rPr lang="en-US" sz="2600" dirty="0"/>
              <a:t> when the quantity demanded equals the quantity </a:t>
            </a:r>
            <a:r>
              <a:rPr lang="en-US" sz="2600" dirty="0" smtClean="0"/>
              <a:t>supplied</a:t>
            </a:r>
            <a:r>
              <a:rPr lang="en-US" sz="2600" dirty="0"/>
              <a:t>,</a:t>
            </a:r>
            <a:r>
              <a:rPr lang="en-US" sz="2600" dirty="0" smtClean="0"/>
              <a:t> </a:t>
            </a:r>
            <a:r>
              <a:rPr lang="en-US" sz="2600" dirty="0"/>
              <a:t>t</a:t>
            </a:r>
            <a:r>
              <a:rPr lang="en-US" sz="2600" dirty="0" smtClean="0"/>
              <a:t>he </a:t>
            </a:r>
            <a:r>
              <a:rPr lang="en-US" sz="2600" dirty="0"/>
              <a:t>market will be in </a:t>
            </a:r>
            <a:r>
              <a:rPr lang="en-US" sz="2600" dirty="0" smtClean="0"/>
              <a:t>equilibrium.</a:t>
            </a:r>
          </a:p>
          <a:p>
            <a:pPr marL="0" indent="0">
              <a:lnSpc>
                <a:spcPct val="120000"/>
              </a:lnSpc>
              <a:buNone/>
            </a:pPr>
            <a:endParaRPr lang="en-US" sz="2600" dirty="0"/>
          </a:p>
        </p:txBody>
      </p:sp>
      <p:sp>
        <p:nvSpPr>
          <p:cNvPr id="4" name="Content Placeholder 3"/>
          <p:cNvSpPr>
            <a:spLocks noGrp="1"/>
          </p:cNvSpPr>
          <p:nvPr>
            <p:ph sz="half" idx="2"/>
          </p:nvPr>
        </p:nvSpPr>
        <p:spPr>
          <a:xfrm>
            <a:off x="6172199" y="586854"/>
            <a:ext cx="6019801" cy="6271146"/>
          </a:xfrm>
        </p:spPr>
        <p:txBody>
          <a:bodyPr>
            <a:normAutofit fontScale="77500" lnSpcReduction="20000"/>
          </a:bodyPr>
          <a:lstStyle/>
          <a:p>
            <a:pPr marL="0" indent="0">
              <a:lnSpc>
                <a:spcPct val="120000"/>
              </a:lnSpc>
              <a:buNone/>
            </a:pPr>
            <a:r>
              <a:rPr lang="en-US" dirty="0" smtClean="0"/>
              <a:t>                     Buyers and sellers react to price changes. When prices are high, the buyer reduces consumption; when prices are low, the seller reduces production. Theoretically</a:t>
            </a:r>
            <a:r>
              <a:rPr lang="en-US" dirty="0"/>
              <a:t>, in a free market condition, the demand for a product equals the supply of a product, and the price remains constant. This state is market equilibrium</a:t>
            </a:r>
            <a:r>
              <a:rPr lang="en-US" dirty="0" smtClean="0"/>
              <a:t>.</a:t>
            </a:r>
            <a:r>
              <a:rPr lang="en-US" dirty="0"/>
              <a:t> A situation where for a particular good supply = demand. When the market is in equilibrium, there is no tendency for prices to </a:t>
            </a:r>
            <a:r>
              <a:rPr lang="en-US" dirty="0" smtClean="0"/>
              <a:t>change . We </a:t>
            </a:r>
            <a:r>
              <a:rPr lang="en-US" dirty="0"/>
              <a:t>say the </a:t>
            </a:r>
            <a:r>
              <a:rPr lang="en-US" dirty="0" smtClean="0"/>
              <a:t>market-clearing price </a:t>
            </a:r>
            <a:r>
              <a:rPr lang="en-US" dirty="0"/>
              <a:t>has been achieved</a:t>
            </a:r>
            <a:r>
              <a:rPr lang="en-US" dirty="0" smtClean="0"/>
              <a:t>.</a:t>
            </a:r>
          </a:p>
          <a:p>
            <a:pPr marL="0" indent="0">
              <a:buNone/>
            </a:pPr>
            <a:r>
              <a:rPr lang="en-US" dirty="0"/>
              <a:t> </a:t>
            </a:r>
            <a:r>
              <a:rPr lang="en-US" dirty="0" smtClean="0"/>
              <a:t>Price of X       Demand        Supply  </a:t>
            </a:r>
          </a:p>
          <a:p>
            <a:pPr marL="0" indent="0">
              <a:buNone/>
            </a:pPr>
            <a:r>
              <a:rPr lang="en-US" dirty="0"/>
              <a:t> </a:t>
            </a:r>
            <a:r>
              <a:rPr lang="en-US" dirty="0" smtClean="0"/>
              <a:t>   100                    50                  10       D &gt; S</a:t>
            </a:r>
          </a:p>
          <a:p>
            <a:pPr marL="0" indent="0">
              <a:buNone/>
            </a:pPr>
            <a:r>
              <a:rPr lang="en-US" dirty="0"/>
              <a:t> </a:t>
            </a:r>
            <a:r>
              <a:rPr lang="en-US" dirty="0" smtClean="0"/>
              <a:t>   200                    </a:t>
            </a:r>
            <a:r>
              <a:rPr lang="en-US" dirty="0"/>
              <a:t>40                  </a:t>
            </a:r>
            <a:r>
              <a:rPr lang="en-US" dirty="0" smtClean="0"/>
              <a:t>20       D </a:t>
            </a:r>
            <a:r>
              <a:rPr lang="en-US" dirty="0"/>
              <a:t>&gt; S</a:t>
            </a:r>
          </a:p>
          <a:p>
            <a:pPr marL="0" indent="0">
              <a:buNone/>
            </a:pPr>
            <a:r>
              <a:rPr lang="en-US" sz="3300" b="1" dirty="0"/>
              <a:t> </a:t>
            </a:r>
            <a:r>
              <a:rPr lang="en-US" sz="3300" b="1" dirty="0" smtClean="0"/>
              <a:t>  300                30              30      D = S</a:t>
            </a:r>
          </a:p>
          <a:p>
            <a:pPr marL="0" indent="0">
              <a:buNone/>
            </a:pPr>
            <a:r>
              <a:rPr lang="en-US" dirty="0"/>
              <a:t> </a:t>
            </a:r>
            <a:r>
              <a:rPr lang="en-US" dirty="0" smtClean="0"/>
              <a:t>   400                    20                  40       D &lt; S  </a:t>
            </a:r>
          </a:p>
          <a:p>
            <a:pPr marL="0" indent="0">
              <a:buNone/>
            </a:pPr>
            <a:r>
              <a:rPr lang="en-US" dirty="0"/>
              <a:t> </a:t>
            </a:r>
            <a:r>
              <a:rPr lang="en-US" dirty="0" smtClean="0"/>
              <a:t>   500                    10                   50      D &lt;  S</a:t>
            </a:r>
          </a:p>
        </p:txBody>
      </p:sp>
    </p:spTree>
    <p:extLst>
      <p:ext uri="{BB962C8B-B14F-4D97-AF65-F5344CB8AC3E}">
        <p14:creationId xmlns:p14="http://schemas.microsoft.com/office/powerpoint/2010/main" val="2755734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0128"/>
            <a:ext cx="12191999" cy="7294305"/>
          </a:xfrm>
          <a:prstGeom prst="rect">
            <a:avLst/>
          </a:prstGeom>
        </p:spPr>
        <p:txBody>
          <a:bodyPr wrap="square">
            <a:spAutoFit/>
          </a:bodyPr>
          <a:lstStyle/>
          <a:p>
            <a:pPr>
              <a:buNone/>
            </a:pPr>
            <a:r>
              <a:rPr lang="en-US" sz="2400" b="1" u="sng" dirty="0" smtClean="0"/>
              <a:t>Capitalist Economy  Or  Market Economy</a:t>
            </a:r>
            <a:r>
              <a:rPr lang="en-US" sz="2400" dirty="0" smtClean="0"/>
              <a:t> </a:t>
            </a:r>
          </a:p>
          <a:p>
            <a:pPr>
              <a:buNone/>
            </a:pPr>
            <a:r>
              <a:rPr lang="en-US" sz="2400" dirty="0"/>
              <a:t> </a:t>
            </a:r>
            <a:r>
              <a:rPr lang="en-US" sz="2400" dirty="0" smtClean="0"/>
              <a:t>                                      </a:t>
            </a:r>
            <a:r>
              <a:rPr lang="en-US" dirty="0" smtClean="0"/>
              <a:t>Capitalism is an economic system in which private individuals or businesses  </a:t>
            </a:r>
          </a:p>
          <a:p>
            <a:pPr>
              <a:lnSpc>
                <a:spcPct val="150000"/>
              </a:lnSpc>
              <a:buNone/>
            </a:pPr>
            <a:r>
              <a:rPr lang="en-US" dirty="0" smtClean="0"/>
              <a:t>own capital goods. The production of goods and services is based on supply and demand in the      general market-known as a </a:t>
            </a:r>
            <a:r>
              <a:rPr lang="en-US" u="sng" dirty="0" smtClean="0"/>
              <a:t>market economy</a:t>
            </a:r>
            <a:r>
              <a:rPr lang="en-US" dirty="0" smtClean="0"/>
              <a:t>-rather than through central planning-known as a planned economy or </a:t>
            </a:r>
            <a:r>
              <a:rPr lang="en-US" u="sng" dirty="0" smtClean="0"/>
              <a:t>command  economy</a:t>
            </a:r>
            <a:r>
              <a:rPr lang="en-US" dirty="0" smtClean="0"/>
              <a:t>.</a:t>
            </a:r>
          </a:p>
          <a:p>
            <a:pPr>
              <a:lnSpc>
                <a:spcPct val="150000"/>
              </a:lnSpc>
              <a:buNone/>
            </a:pPr>
            <a:r>
              <a:rPr lang="en-US" dirty="0" smtClean="0"/>
              <a:t>      The purest form of capitalism is free market or </a:t>
            </a:r>
            <a:r>
              <a:rPr lang="en-US" u="sng" dirty="0" smtClean="0">
                <a:hlinkClick r:id="rId2"/>
              </a:rPr>
              <a:t>laissez-faire</a:t>
            </a:r>
            <a:r>
              <a:rPr lang="en-US" dirty="0" smtClean="0"/>
              <a:t> capitalism. Here, private individuals are unrestrained. They may determine where to invest, what to produce or sell, and at which prices to exchange goods and services.  The laissez-faire marketplace operates without checks or controls.</a:t>
            </a:r>
          </a:p>
          <a:p>
            <a:pPr fontAlgn="base">
              <a:buNone/>
            </a:pPr>
            <a:r>
              <a:rPr lang="en-US" sz="2400" b="1" u="sng" dirty="0" smtClean="0"/>
              <a:t>Capitalist Economic System</a:t>
            </a:r>
          </a:p>
          <a:p>
            <a:pPr fontAlgn="base">
              <a:buNone/>
            </a:pPr>
            <a:r>
              <a:rPr lang="en-US" dirty="0"/>
              <a:t> </a:t>
            </a:r>
            <a:r>
              <a:rPr lang="en-US" dirty="0" smtClean="0"/>
              <a:t>        </a:t>
            </a:r>
            <a:r>
              <a:rPr lang="en-US" dirty="0" err="1" smtClean="0"/>
              <a:t>i</a:t>
            </a:r>
            <a:r>
              <a:rPr lang="en-US" dirty="0" smtClean="0"/>
              <a:t>)        Production is carried out to maximize private profit.</a:t>
            </a:r>
          </a:p>
          <a:p>
            <a:pPr fontAlgn="base">
              <a:buNone/>
            </a:pPr>
            <a:r>
              <a:rPr lang="en-US" dirty="0"/>
              <a:t> </a:t>
            </a:r>
            <a:r>
              <a:rPr lang="en-US" dirty="0" smtClean="0"/>
              <a:t>       ii)        Decisions regarding investment and the use of the means of   production are  determined by competing </a:t>
            </a:r>
          </a:p>
          <a:p>
            <a:pPr fontAlgn="base">
              <a:buNone/>
            </a:pPr>
            <a:r>
              <a:rPr lang="en-US" dirty="0"/>
              <a:t> </a:t>
            </a:r>
            <a:r>
              <a:rPr lang="en-US" dirty="0" smtClean="0"/>
              <a:t>                  business  owners in the marketplace.</a:t>
            </a:r>
          </a:p>
          <a:p>
            <a:pPr fontAlgn="base">
              <a:buNone/>
            </a:pPr>
            <a:r>
              <a:rPr lang="en-US" dirty="0" smtClean="0"/>
              <a:t>       iii)        Production takes place within the process of capital accumulation.</a:t>
            </a:r>
          </a:p>
          <a:p>
            <a:pPr fontAlgn="base">
              <a:buNone/>
            </a:pPr>
            <a:r>
              <a:rPr lang="en-US" dirty="0" smtClean="0"/>
              <a:t>        iv)      The means of production are owned primarily by private enterprises  decisions regarding production and</a:t>
            </a:r>
          </a:p>
          <a:p>
            <a:pPr fontAlgn="base">
              <a:buNone/>
            </a:pPr>
            <a:r>
              <a:rPr lang="en-US" dirty="0"/>
              <a:t> </a:t>
            </a:r>
            <a:r>
              <a:rPr lang="en-US" dirty="0" smtClean="0"/>
              <a:t>                 investment determined by private  owners in capital markets.</a:t>
            </a:r>
          </a:p>
          <a:p>
            <a:pPr>
              <a:lnSpc>
                <a:spcPct val="150000"/>
              </a:lnSpc>
            </a:pPr>
            <a:r>
              <a:rPr lang="en-US" sz="2400" b="1" u="sng" dirty="0" smtClean="0"/>
              <a:t>Characteristics of  a   Capitalist  Or  Market Economy</a:t>
            </a:r>
          </a:p>
          <a:p>
            <a:pPr>
              <a:lnSpc>
                <a:spcPct val="150000"/>
              </a:lnSpc>
            </a:pPr>
            <a:r>
              <a:rPr lang="en-US" dirty="0" smtClean="0"/>
              <a:t>a) Private property         b) Free competition          c)  Right of Inheritance                    d)  Freedom of occupation And enterprise</a:t>
            </a:r>
          </a:p>
          <a:p>
            <a:pPr>
              <a:lnSpc>
                <a:spcPct val="150000"/>
              </a:lnSpc>
            </a:pPr>
            <a:r>
              <a:rPr lang="en-US" dirty="0" smtClean="0"/>
              <a:t>e) Price mechanism       f) Profit Motive                   g)  Self interest                                  h) Freedom of choice for consumer </a:t>
            </a:r>
          </a:p>
          <a:p>
            <a:pPr>
              <a:lnSpc>
                <a:spcPct val="150000"/>
              </a:lnSpc>
            </a:pPr>
            <a:r>
              <a:rPr lang="en-US" dirty="0" smtClean="0"/>
              <a:t> </a:t>
            </a:r>
            <a:r>
              <a:rPr lang="en-US" dirty="0" err="1" smtClean="0"/>
              <a:t>i</a:t>
            </a:r>
            <a:r>
              <a:rPr lang="en-US" dirty="0" smtClean="0"/>
              <a:t>) Minimum government  intervention   j)  Individual property and economic growth  k)  Decentralizations on economic decision</a:t>
            </a:r>
          </a:p>
          <a:p>
            <a:endParaRPr lang="en-US" sz="2400" u="sng" dirty="0"/>
          </a:p>
        </p:txBody>
      </p:sp>
    </p:spTree>
    <p:extLst>
      <p:ext uri="{BB962C8B-B14F-4D97-AF65-F5344CB8AC3E}">
        <p14:creationId xmlns:p14="http://schemas.microsoft.com/office/powerpoint/2010/main" val="311717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254388" cy="723331"/>
          </a:xfrm>
        </p:spPr>
        <p:txBody>
          <a:bodyPr/>
          <a:lstStyle/>
          <a:p>
            <a:r>
              <a:rPr lang="en-US" b="1" dirty="0"/>
              <a:t>Market equilibrium</a:t>
            </a:r>
            <a:endParaRPr lang="en-US" dirty="0"/>
          </a:p>
        </p:txBody>
      </p:sp>
      <p:pic>
        <p:nvPicPr>
          <p:cNvPr id="5" name="Content Placeholder 4"/>
          <p:cNvPicPr>
            <a:picLocks noGrp="1" noChangeAspect="1"/>
          </p:cNvPicPr>
          <p:nvPr>
            <p:ph sz="half" idx="1"/>
          </p:nvPr>
        </p:nvPicPr>
        <p:blipFill>
          <a:blip r:embed="rId2"/>
          <a:stretch>
            <a:fillRect/>
          </a:stretch>
        </p:blipFill>
        <p:spPr>
          <a:xfrm>
            <a:off x="0" y="1027597"/>
            <a:ext cx="5174523" cy="5209430"/>
          </a:xfrm>
          <a:prstGeom prst="rect">
            <a:avLst/>
          </a:prstGeom>
        </p:spPr>
      </p:pic>
      <p:pic>
        <p:nvPicPr>
          <p:cNvPr id="6" name="Content Placeholder 5"/>
          <p:cNvPicPr>
            <a:picLocks noGrp="1" noChangeAspect="1"/>
          </p:cNvPicPr>
          <p:nvPr>
            <p:ph sz="half" idx="2"/>
          </p:nvPr>
        </p:nvPicPr>
        <p:blipFill>
          <a:blip r:embed="rId3"/>
          <a:stretch>
            <a:fillRect/>
          </a:stretch>
        </p:blipFill>
        <p:spPr>
          <a:xfrm>
            <a:off x="5158853" y="1139303"/>
            <a:ext cx="7023440" cy="4838416"/>
          </a:xfrm>
          <a:prstGeom prst="rect">
            <a:avLst/>
          </a:prstGeom>
        </p:spPr>
      </p:pic>
    </p:spTree>
    <p:extLst>
      <p:ext uri="{BB962C8B-B14F-4D97-AF65-F5344CB8AC3E}">
        <p14:creationId xmlns:p14="http://schemas.microsoft.com/office/powerpoint/2010/main" val="2937345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2879678" cy="1228299"/>
          </a:xfrm>
        </p:spPr>
        <p:txBody>
          <a:bodyPr>
            <a:normAutofit fontScale="90000"/>
          </a:bodyPr>
          <a:lstStyle/>
          <a:p>
            <a:r>
              <a:rPr lang="en-US" b="1" dirty="0"/>
              <a:t>Equilibrium</a:t>
            </a:r>
            <a:br>
              <a:rPr lang="en-US" b="1" dirty="0"/>
            </a:br>
            <a:endParaRPr lang="en-US" dirty="0"/>
          </a:p>
        </p:txBody>
      </p:sp>
      <p:sp>
        <p:nvSpPr>
          <p:cNvPr id="3" name="Content Placeholder 2"/>
          <p:cNvSpPr>
            <a:spLocks noGrp="1"/>
          </p:cNvSpPr>
          <p:nvPr>
            <p:ph sz="half" idx="1"/>
          </p:nvPr>
        </p:nvSpPr>
        <p:spPr>
          <a:xfrm>
            <a:off x="0" y="764274"/>
            <a:ext cx="6059606" cy="6093725"/>
          </a:xfrm>
        </p:spPr>
        <p:txBody>
          <a:bodyPr/>
          <a:lstStyle/>
          <a:p>
            <a:pPr marL="0" indent="0">
              <a:buNone/>
            </a:pPr>
            <a:r>
              <a:rPr lang="en-US" dirty="0"/>
              <a:t>The </a:t>
            </a:r>
            <a:r>
              <a:rPr lang="en-US" u="sng" dirty="0" smtClean="0"/>
              <a:t>equilibrium</a:t>
            </a:r>
            <a:r>
              <a:rPr lang="en-US" dirty="0"/>
              <a:t> is where the </a:t>
            </a:r>
            <a:r>
              <a:rPr lang="en-US" u="sng" dirty="0">
                <a:hlinkClick r:id="rId2"/>
              </a:rPr>
              <a:t>supply</a:t>
            </a:r>
            <a:r>
              <a:rPr lang="en-US" dirty="0"/>
              <a:t> of goods matches demand. When a major </a:t>
            </a:r>
            <a:r>
              <a:rPr lang="en-US" u="sng" dirty="0">
                <a:hlinkClick r:id="rId3"/>
              </a:rPr>
              <a:t>index</a:t>
            </a:r>
            <a:r>
              <a:rPr lang="en-US" dirty="0"/>
              <a:t> experiences a period of consolidation or sideways momentum, it can be said that the forces of supply and demand are relatively equal and the market is in a state of </a:t>
            </a:r>
            <a:r>
              <a:rPr lang="en-US" dirty="0" smtClean="0"/>
              <a:t>equilibrium. Equilibrium</a:t>
            </a:r>
            <a:r>
              <a:rPr lang="en-US" dirty="0"/>
              <a:t> </a:t>
            </a:r>
            <a:r>
              <a:rPr lang="en-US" dirty="0" smtClean="0"/>
              <a:t>is </a:t>
            </a:r>
            <a:r>
              <a:rPr lang="en-US" dirty="0"/>
              <a:t>achieved at the price at which quantities demanded and supplied are equal. We can represent a market in equilibrium in a graph by showing the combined price and quantity at which the supply and demand curves intersect.</a:t>
            </a:r>
          </a:p>
        </p:txBody>
      </p:sp>
      <p:pic>
        <p:nvPicPr>
          <p:cNvPr id="5" name="Content Placeholder 4"/>
          <p:cNvPicPr>
            <a:picLocks noGrp="1" noChangeAspect="1"/>
          </p:cNvPicPr>
          <p:nvPr>
            <p:ph sz="half" idx="2"/>
          </p:nvPr>
        </p:nvPicPr>
        <p:blipFill>
          <a:blip r:embed="rId4"/>
          <a:stretch>
            <a:fillRect/>
          </a:stretch>
        </p:blipFill>
        <p:spPr>
          <a:xfrm>
            <a:off x="6059488" y="764274"/>
            <a:ext cx="6149745" cy="5964072"/>
          </a:xfrm>
          <a:prstGeom prst="rect">
            <a:avLst/>
          </a:prstGeom>
        </p:spPr>
      </p:pic>
    </p:spTree>
    <p:extLst>
      <p:ext uri="{BB962C8B-B14F-4D97-AF65-F5344CB8AC3E}">
        <p14:creationId xmlns:p14="http://schemas.microsoft.com/office/powerpoint/2010/main" val="779480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05313" cy="573205"/>
          </a:xfrm>
        </p:spPr>
        <p:txBody>
          <a:bodyPr>
            <a:normAutofit/>
          </a:bodyPr>
          <a:lstStyle/>
          <a:p>
            <a:r>
              <a:rPr lang="en-US" sz="3200" b="1" u="sng" dirty="0"/>
              <a:t>How do shifts in supply </a:t>
            </a:r>
            <a:r>
              <a:rPr lang="en-US" sz="3200" b="1" u="sng" dirty="0" smtClean="0"/>
              <a:t>and </a:t>
            </a:r>
            <a:r>
              <a:rPr lang="en-US" sz="3200" b="1" u="sng" dirty="0"/>
              <a:t>demand </a:t>
            </a:r>
            <a:r>
              <a:rPr lang="en-US" sz="3200" b="1" u="sng" dirty="0" smtClean="0"/>
              <a:t>curves change Equilibrium</a:t>
            </a:r>
            <a:endParaRPr lang="en-US" sz="3200" dirty="0"/>
          </a:p>
        </p:txBody>
      </p:sp>
      <p:sp>
        <p:nvSpPr>
          <p:cNvPr id="3" name="Content Placeholder 2"/>
          <p:cNvSpPr>
            <a:spLocks noGrp="1"/>
          </p:cNvSpPr>
          <p:nvPr>
            <p:ph sz="half" idx="1"/>
          </p:nvPr>
        </p:nvSpPr>
        <p:spPr>
          <a:xfrm>
            <a:off x="-1" y="573206"/>
            <a:ext cx="6172199" cy="6284794"/>
          </a:xfrm>
        </p:spPr>
        <p:txBody>
          <a:bodyPr>
            <a:normAutofit fontScale="55000" lnSpcReduction="20000"/>
          </a:bodyPr>
          <a:lstStyle/>
          <a:p>
            <a:pPr marL="0" indent="0">
              <a:lnSpc>
                <a:spcPct val="120000"/>
              </a:lnSpc>
              <a:buNone/>
            </a:pPr>
            <a:r>
              <a:rPr lang="en-US" sz="3600" dirty="0" smtClean="0"/>
              <a:t>          Shifts </a:t>
            </a:r>
            <a:r>
              <a:rPr lang="en-US" sz="3600" dirty="0"/>
              <a:t>in supply or demand curves move the equilibrium price and quantity. If demand increases, equilibrium price and quantity both increase. If demand decreases, equilibrium price and quantity both decrease. </a:t>
            </a:r>
            <a:endParaRPr lang="en-US" sz="3600" dirty="0" smtClean="0"/>
          </a:p>
          <a:p>
            <a:pPr marL="0" indent="0">
              <a:lnSpc>
                <a:spcPct val="120000"/>
              </a:lnSpc>
              <a:buNone/>
            </a:pPr>
            <a:r>
              <a:rPr lang="en-US" sz="3600" dirty="0" smtClean="0"/>
              <a:t>            If </a:t>
            </a:r>
            <a:r>
              <a:rPr lang="en-US" sz="3600" dirty="0"/>
              <a:t>supply increases, equilibrium price decreases, and quantity increases. If supply decreases, equilibrium price increases and equilibrium quantity decreases. When supply and demand both shift, either price or quantity will be indeterminate. </a:t>
            </a:r>
            <a:endParaRPr lang="en-US" sz="3600" dirty="0" smtClean="0"/>
          </a:p>
          <a:p>
            <a:pPr marL="0" indent="0">
              <a:lnSpc>
                <a:spcPct val="120000"/>
              </a:lnSpc>
              <a:buNone/>
            </a:pPr>
            <a:r>
              <a:rPr lang="en-US" sz="3600" dirty="0"/>
              <a:t> </a:t>
            </a:r>
            <a:r>
              <a:rPr lang="en-US" sz="3600" dirty="0" smtClean="0"/>
              <a:t>              When </a:t>
            </a:r>
            <a:r>
              <a:rPr lang="en-US" sz="3600" dirty="0"/>
              <a:t>supply and demand move in the same direction, price is indeterminate. That is because an increase in supply decrease price while an increase in demand will increase price.</a:t>
            </a:r>
            <a:br>
              <a:rPr lang="en-US" sz="3600" dirty="0"/>
            </a:br>
            <a:r>
              <a:rPr lang="en-US" sz="3600" dirty="0"/>
              <a:t>               Similarly, when supply and demand move in opposite directions, quantity is indeterminate because one shift will increase quantity and the other will decrease quantity. </a:t>
            </a:r>
          </a:p>
          <a:p>
            <a:pPr marL="0" indent="0">
              <a:lnSpc>
                <a:spcPct val="120000"/>
              </a:lnSpc>
              <a:buNone/>
            </a:pPr>
            <a:endParaRPr lang="en-US" sz="3600" dirty="0" smtClean="0"/>
          </a:p>
          <a:p>
            <a:pPr marL="0" indent="0">
              <a:buNone/>
            </a:pPr>
            <a:r>
              <a:rPr lang="en-US" dirty="0" smtClean="0"/>
              <a:t> </a:t>
            </a:r>
            <a:endParaRPr lang="en-US" dirty="0"/>
          </a:p>
        </p:txBody>
      </p:sp>
      <p:sp>
        <p:nvSpPr>
          <p:cNvPr id="4" name="Content Placeholder 3"/>
          <p:cNvSpPr>
            <a:spLocks noGrp="1"/>
          </p:cNvSpPr>
          <p:nvPr>
            <p:ph sz="half" idx="2"/>
          </p:nvPr>
        </p:nvSpPr>
        <p:spPr>
          <a:xfrm>
            <a:off x="6172199" y="900752"/>
            <a:ext cx="6019801" cy="5957248"/>
          </a:xfrm>
        </p:spPr>
        <p:txBody>
          <a:bodyPr>
            <a:normAutofit fontScale="55000" lnSpcReduction="20000"/>
          </a:bodyPr>
          <a:lstStyle/>
          <a:p>
            <a:pPr marL="0" indent="0">
              <a:buNone/>
            </a:pPr>
            <a:r>
              <a:rPr lang="en-US" dirty="0" smtClean="0"/>
              <a:t>             </a:t>
            </a:r>
            <a:endParaRPr lang="en-US" dirty="0"/>
          </a:p>
        </p:txBody>
      </p:sp>
      <p:pic>
        <p:nvPicPr>
          <p:cNvPr id="5" name="Content Placeholder 4"/>
          <p:cNvPicPr>
            <a:picLocks noChangeAspect="1"/>
          </p:cNvPicPr>
          <p:nvPr/>
        </p:nvPicPr>
        <p:blipFill>
          <a:blip r:embed="rId2"/>
          <a:stretch>
            <a:fillRect/>
          </a:stretch>
        </p:blipFill>
        <p:spPr>
          <a:xfrm>
            <a:off x="6172199" y="777922"/>
            <a:ext cx="6089475" cy="5704765"/>
          </a:xfrm>
          <a:prstGeom prst="rect">
            <a:avLst/>
          </a:prstGeom>
        </p:spPr>
      </p:pic>
    </p:spTree>
    <p:extLst>
      <p:ext uri="{BB962C8B-B14F-4D97-AF65-F5344CB8AC3E}">
        <p14:creationId xmlns:p14="http://schemas.microsoft.com/office/powerpoint/2010/main" val="582271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307773" cy="696035"/>
          </a:xfrm>
        </p:spPr>
        <p:txBody>
          <a:bodyPr/>
          <a:lstStyle/>
          <a:p>
            <a:r>
              <a:rPr lang="en-US" b="1" u="sng" dirty="0"/>
              <a:t>Elasticity of Demand</a:t>
            </a:r>
            <a:endParaRPr lang="en-US" dirty="0"/>
          </a:p>
        </p:txBody>
      </p:sp>
      <p:sp>
        <p:nvSpPr>
          <p:cNvPr id="3" name="Content Placeholder 2"/>
          <p:cNvSpPr>
            <a:spLocks noGrp="1"/>
          </p:cNvSpPr>
          <p:nvPr>
            <p:ph sz="half" idx="1"/>
          </p:nvPr>
        </p:nvSpPr>
        <p:spPr>
          <a:xfrm>
            <a:off x="0" y="696036"/>
            <a:ext cx="6073254" cy="6161964"/>
          </a:xfrm>
        </p:spPr>
        <p:txBody>
          <a:bodyPr>
            <a:normAutofit fontScale="85000" lnSpcReduction="10000"/>
          </a:bodyPr>
          <a:lstStyle/>
          <a:p>
            <a:pPr marL="0" indent="0">
              <a:lnSpc>
                <a:spcPct val="110000"/>
              </a:lnSpc>
              <a:buNone/>
            </a:pPr>
            <a:r>
              <a:rPr lang="en-US" dirty="0" smtClean="0"/>
              <a:t> </a:t>
            </a:r>
            <a:r>
              <a:rPr lang="en-US" dirty="0"/>
              <a:t>Elasticity is the responsiveness of the quantity demanded, as a result of a change in price. When we talk about elasticity of demand we generally refer to price elasticity of demand. This is because, due to their </a:t>
            </a:r>
            <a:r>
              <a:rPr lang="en-US" b="1" dirty="0"/>
              <a:t>inverse relationship</a:t>
            </a:r>
            <a:r>
              <a:rPr lang="en-US" dirty="0"/>
              <a:t>, it gives a positive value. </a:t>
            </a:r>
            <a:r>
              <a:rPr lang="en-US" dirty="0" smtClean="0"/>
              <a:t>In </a:t>
            </a:r>
            <a:r>
              <a:rPr lang="en-US" dirty="0"/>
              <a:t>other words, it is the rate of change in the quantity demanded with respect to the rate of change in </a:t>
            </a:r>
            <a:r>
              <a:rPr lang="en-US" dirty="0" smtClean="0"/>
              <a:t>price.</a:t>
            </a:r>
            <a:r>
              <a:rPr lang="en-US" dirty="0"/>
              <a:t> Further, when it comes to the measurement of elasticity of demand, there are three methods through which we can calculate elasticity. These are:</a:t>
            </a:r>
          </a:p>
          <a:p>
            <a:pPr>
              <a:lnSpc>
                <a:spcPct val="110000"/>
              </a:lnSpc>
            </a:pPr>
            <a:r>
              <a:rPr lang="en-US" dirty="0"/>
              <a:t>Outlay method, or Total expenditure method.</a:t>
            </a:r>
          </a:p>
          <a:p>
            <a:pPr>
              <a:lnSpc>
                <a:spcPct val="110000"/>
              </a:lnSpc>
            </a:pPr>
            <a:r>
              <a:rPr lang="en-US" dirty="0"/>
              <a:t>Point Method or Geometric Method</a:t>
            </a:r>
          </a:p>
          <a:p>
            <a:pPr>
              <a:lnSpc>
                <a:spcPct val="110000"/>
              </a:lnSpc>
            </a:pPr>
            <a:r>
              <a:rPr lang="en-US" dirty="0"/>
              <a:t>Arc method</a:t>
            </a:r>
          </a:p>
          <a:p>
            <a:pPr marL="0" indent="0">
              <a:buNone/>
            </a:pPr>
            <a:endParaRPr lang="en-US" dirty="0" smtClean="0"/>
          </a:p>
        </p:txBody>
      </p:sp>
      <p:sp>
        <p:nvSpPr>
          <p:cNvPr id="4" name="Content Placeholder 3"/>
          <p:cNvSpPr>
            <a:spLocks noGrp="1"/>
          </p:cNvSpPr>
          <p:nvPr>
            <p:ph sz="half" idx="2"/>
          </p:nvPr>
        </p:nvSpPr>
        <p:spPr>
          <a:xfrm>
            <a:off x="6172200" y="818866"/>
            <a:ext cx="6019800" cy="6039134"/>
          </a:xfrm>
        </p:spPr>
        <p:txBody>
          <a:bodyPr>
            <a:normAutofit fontScale="85000" lnSpcReduction="10000"/>
          </a:bodyPr>
          <a:lstStyle/>
          <a:p>
            <a:pPr marL="0" indent="0">
              <a:lnSpc>
                <a:spcPct val="110000"/>
              </a:lnSpc>
              <a:buNone/>
            </a:pPr>
            <a:r>
              <a:rPr lang="en-US" dirty="0" smtClean="0"/>
              <a:t>              </a:t>
            </a:r>
            <a:r>
              <a:rPr lang="en-US" dirty="0"/>
              <a:t>Elasticity of demand is an economic measure of the change in the quantity demanded or purchased of a product in relation to its price of the good or income of consumer or price of related good change</a:t>
            </a:r>
            <a:r>
              <a:rPr lang="en-US" dirty="0" smtClean="0"/>
              <a:t>. Expressed mathematically ,it is:</a:t>
            </a:r>
            <a:r>
              <a:rPr lang="en-US" b="1" dirty="0" smtClean="0"/>
              <a:t> </a:t>
            </a:r>
          </a:p>
          <a:p>
            <a:pPr marL="0" indent="0">
              <a:lnSpc>
                <a:spcPct val="110000"/>
              </a:lnSpc>
              <a:buNone/>
            </a:pPr>
            <a:r>
              <a:rPr lang="en-US" b="1" dirty="0" smtClean="0"/>
              <a:t>Price</a:t>
            </a:r>
            <a:r>
              <a:rPr lang="en-US" dirty="0" smtClean="0"/>
              <a:t> </a:t>
            </a:r>
            <a:r>
              <a:rPr lang="en-US" b="1" dirty="0" smtClean="0"/>
              <a:t>Elasticity of Demand</a:t>
            </a:r>
            <a:r>
              <a:rPr lang="en-US" dirty="0" smtClean="0"/>
              <a:t> = Percentage Change in Quantity Demanded </a:t>
            </a:r>
            <a:r>
              <a:rPr lang="en-US" dirty="0"/>
              <a:t>by Percentage Change </a:t>
            </a:r>
            <a:r>
              <a:rPr lang="en-US" dirty="0" smtClean="0"/>
              <a:t>in Price </a:t>
            </a:r>
          </a:p>
          <a:p>
            <a:pPr marL="0" indent="0">
              <a:lnSpc>
                <a:spcPct val="110000"/>
              </a:lnSpc>
              <a:buNone/>
            </a:pPr>
            <a:r>
              <a:rPr lang="en-US" b="1" dirty="0" smtClean="0"/>
              <a:t>Income</a:t>
            </a:r>
            <a:r>
              <a:rPr lang="en-US" dirty="0" smtClean="0"/>
              <a:t> </a:t>
            </a:r>
            <a:r>
              <a:rPr lang="en-US" b="1" dirty="0" smtClean="0"/>
              <a:t>Elasticity of Demand</a:t>
            </a:r>
            <a:r>
              <a:rPr lang="en-US" dirty="0" smtClean="0"/>
              <a:t> = </a:t>
            </a:r>
            <a:r>
              <a:rPr lang="en-US" dirty="0"/>
              <a:t>Percentage </a:t>
            </a:r>
            <a:r>
              <a:rPr lang="en-US" dirty="0" smtClean="0"/>
              <a:t> Change in Quantity Demanded by  </a:t>
            </a:r>
            <a:r>
              <a:rPr lang="en-US" dirty="0"/>
              <a:t>Percentage </a:t>
            </a:r>
            <a:r>
              <a:rPr lang="en-US" dirty="0" smtClean="0"/>
              <a:t> Change in Income</a:t>
            </a:r>
          </a:p>
          <a:p>
            <a:pPr marL="0" indent="0">
              <a:lnSpc>
                <a:spcPct val="110000"/>
              </a:lnSpc>
              <a:buNone/>
            </a:pPr>
            <a:r>
              <a:rPr lang="en-US" b="1" dirty="0" smtClean="0"/>
              <a:t>Cross</a:t>
            </a:r>
            <a:r>
              <a:rPr lang="en-US" dirty="0" smtClean="0"/>
              <a:t> </a:t>
            </a:r>
            <a:r>
              <a:rPr lang="en-US" b="1" dirty="0" smtClean="0"/>
              <a:t>Elasticity of Demand of  X on Y</a:t>
            </a:r>
            <a:r>
              <a:rPr lang="en-US" dirty="0" smtClean="0"/>
              <a:t> = Percentage Change in Quantity Demanded of X by  Percentage Change in Price of Y</a:t>
            </a:r>
          </a:p>
          <a:p>
            <a:pPr>
              <a:lnSpc>
                <a:spcPct val="110000"/>
              </a:lnSpc>
            </a:pPr>
            <a:endParaRPr lang="en-US" dirty="0"/>
          </a:p>
        </p:txBody>
      </p:sp>
    </p:spTree>
    <p:extLst>
      <p:ext uri="{BB962C8B-B14F-4D97-AF65-F5344CB8AC3E}">
        <p14:creationId xmlns:p14="http://schemas.microsoft.com/office/powerpoint/2010/main" val="621341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Desktop\ed2.jpg"/>
          <p:cNvPicPr>
            <a:picLocks noChangeAspect="1" noChangeArrowheads="1"/>
          </p:cNvPicPr>
          <p:nvPr/>
        </p:nvPicPr>
        <p:blipFill>
          <a:blip r:embed="rId2" cstate="print"/>
          <a:srcRect/>
          <a:stretch>
            <a:fillRect/>
          </a:stretch>
        </p:blipFill>
        <p:spPr bwMode="auto">
          <a:xfrm>
            <a:off x="1" y="72674"/>
            <a:ext cx="11648048" cy="6875729"/>
          </a:xfrm>
          <a:prstGeom prst="rect">
            <a:avLst/>
          </a:prstGeom>
          <a:noFill/>
        </p:spPr>
      </p:pic>
    </p:spTree>
    <p:extLst>
      <p:ext uri="{BB962C8B-B14F-4D97-AF65-F5344CB8AC3E}">
        <p14:creationId xmlns:p14="http://schemas.microsoft.com/office/powerpoint/2010/main" val="549221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F:\Desktop\PED.png"/>
          <p:cNvPicPr>
            <a:picLocks noGrp="1" noChangeAspect="1" noChangeArrowheads="1"/>
          </p:cNvPicPr>
          <p:nvPr>
            <p:ph idx="1"/>
          </p:nvPr>
        </p:nvPicPr>
        <p:blipFill>
          <a:blip r:embed="rId2" cstate="print"/>
          <a:srcRect/>
          <a:stretch>
            <a:fillRect/>
          </a:stretch>
        </p:blipFill>
        <p:spPr bwMode="auto">
          <a:xfrm>
            <a:off x="7965" y="-38234"/>
            <a:ext cx="12259973" cy="6896234"/>
          </a:xfrm>
          <a:prstGeom prst="rect">
            <a:avLst/>
          </a:prstGeom>
          <a:noFill/>
        </p:spPr>
      </p:pic>
    </p:spTree>
    <p:extLst>
      <p:ext uri="{BB962C8B-B14F-4D97-AF65-F5344CB8AC3E}">
        <p14:creationId xmlns:p14="http://schemas.microsoft.com/office/powerpoint/2010/main" val="11676590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489" y="99153"/>
            <a:ext cx="10752463" cy="727112"/>
          </a:xfrm>
        </p:spPr>
        <p:txBody>
          <a:bodyPr>
            <a:normAutofit fontScale="90000"/>
          </a:bodyPr>
          <a:lstStyle/>
          <a:p>
            <a:r>
              <a:rPr lang="en-US" sz="2700" b="1" u="sng" dirty="0"/>
              <a:t>MEASUREMENT OF PRICE ELASTICITY OF DEMAND</a:t>
            </a:r>
            <a:r>
              <a:rPr lang="en-US" sz="2700" b="1" u="sng" dirty="0" smtClean="0"/>
              <a:t/>
            </a:r>
            <a:br>
              <a:rPr lang="en-US" sz="2700" b="1" u="sng" dirty="0" smtClean="0"/>
            </a:br>
            <a:r>
              <a:rPr lang="en-US" sz="2200" b="1" u="sng" dirty="0"/>
              <a:t>PROPORTIONATE METHOD</a:t>
            </a:r>
          </a:p>
        </p:txBody>
      </p:sp>
      <p:sp>
        <p:nvSpPr>
          <p:cNvPr id="3" name="Rectangle 2"/>
          <p:cNvSpPr/>
          <p:nvPr/>
        </p:nvSpPr>
        <p:spPr>
          <a:xfrm>
            <a:off x="319489" y="2688609"/>
            <a:ext cx="10366708" cy="4524315"/>
          </a:xfrm>
          <a:prstGeom prst="rect">
            <a:avLst/>
          </a:prstGeom>
        </p:spPr>
        <p:txBody>
          <a:bodyPr wrap="square">
            <a:spAutoFit/>
          </a:bodyPr>
          <a:lstStyle/>
          <a:p>
            <a:r>
              <a:rPr lang="en-US" sz="2400" dirty="0" smtClean="0">
                <a:solidFill>
                  <a:srgbClr val="404040"/>
                </a:solidFill>
                <a:latin typeface="Inter"/>
              </a:rPr>
              <a:t>                This </a:t>
            </a:r>
            <a:r>
              <a:rPr lang="en-US" sz="2400" dirty="0">
                <a:solidFill>
                  <a:srgbClr val="404040"/>
                </a:solidFill>
                <a:latin typeface="Inter"/>
              </a:rPr>
              <a:t>method is also given by Prof. Marshall. According to this method, price elasticity of demand is the ratio of percentage or proportionate change in demand to percentage change in price. In order to measure price elasticity of demand, the proportionate change in quantity demanded is divided with the proportionate change in the price. This method is also known as Percentage </a:t>
            </a:r>
            <a:r>
              <a:rPr lang="en-US" sz="2400" dirty="0" smtClean="0">
                <a:solidFill>
                  <a:srgbClr val="404040"/>
                </a:solidFill>
                <a:latin typeface="Inter"/>
              </a:rPr>
              <a:t>Method.</a:t>
            </a:r>
          </a:p>
          <a:p>
            <a:r>
              <a:rPr lang="en-US" sz="2400" dirty="0" smtClean="0">
                <a:solidFill>
                  <a:srgbClr val="404040"/>
                </a:solidFill>
                <a:latin typeface="Inter"/>
              </a:rPr>
              <a:t>                   PD = 1      ( Unitary Price Elasticity Of Demand )</a:t>
            </a:r>
          </a:p>
          <a:p>
            <a:r>
              <a:rPr lang="en-US" sz="2400" dirty="0" smtClean="0">
                <a:solidFill>
                  <a:srgbClr val="404040"/>
                </a:solidFill>
                <a:latin typeface="Inter"/>
              </a:rPr>
              <a:t>                   PD &gt; 1      ( Elastic  </a:t>
            </a:r>
            <a:r>
              <a:rPr lang="en-US" sz="2400" dirty="0">
                <a:solidFill>
                  <a:srgbClr val="404040"/>
                </a:solidFill>
                <a:latin typeface="Inter"/>
              </a:rPr>
              <a:t>Price Elasticity Of </a:t>
            </a:r>
            <a:r>
              <a:rPr lang="en-US" sz="2400" dirty="0" smtClean="0">
                <a:solidFill>
                  <a:srgbClr val="404040"/>
                </a:solidFill>
                <a:latin typeface="Inter"/>
              </a:rPr>
              <a:t>Demand  )</a:t>
            </a:r>
          </a:p>
          <a:p>
            <a:r>
              <a:rPr lang="en-US" sz="2400" dirty="0">
                <a:solidFill>
                  <a:srgbClr val="404040"/>
                </a:solidFill>
                <a:latin typeface="Inter"/>
              </a:rPr>
              <a:t> </a:t>
            </a:r>
            <a:r>
              <a:rPr lang="en-US" sz="2400" dirty="0" smtClean="0">
                <a:solidFill>
                  <a:srgbClr val="404040"/>
                </a:solidFill>
                <a:latin typeface="Inter"/>
              </a:rPr>
              <a:t>                  PD &lt; 1      ( Inelastic </a:t>
            </a:r>
            <a:r>
              <a:rPr lang="en-US" sz="2400" dirty="0">
                <a:solidFill>
                  <a:srgbClr val="404040"/>
                </a:solidFill>
                <a:latin typeface="Inter"/>
              </a:rPr>
              <a:t>Price Elasticity Of Demand </a:t>
            </a:r>
            <a:r>
              <a:rPr lang="en-US" sz="2400" dirty="0" smtClean="0">
                <a:solidFill>
                  <a:srgbClr val="404040"/>
                </a:solidFill>
                <a:latin typeface="Inter"/>
              </a:rPr>
              <a:t>)</a:t>
            </a:r>
          </a:p>
          <a:p>
            <a:r>
              <a:rPr lang="en-US" sz="2400" dirty="0" smtClean="0">
                <a:solidFill>
                  <a:srgbClr val="404040"/>
                </a:solidFill>
                <a:latin typeface="Inter"/>
              </a:rPr>
              <a:t>                   </a:t>
            </a:r>
            <a:r>
              <a:rPr lang="en-US" sz="2400" dirty="0">
                <a:solidFill>
                  <a:srgbClr val="404040"/>
                </a:solidFill>
                <a:latin typeface="Inter"/>
              </a:rPr>
              <a:t>PD = </a:t>
            </a:r>
            <a:r>
              <a:rPr lang="en-US" sz="2400" dirty="0" smtClean="0">
                <a:solidFill>
                  <a:srgbClr val="404040"/>
                </a:solidFill>
                <a:latin typeface="Inter"/>
              </a:rPr>
              <a:t> 0     ( Perfectly Inelastic </a:t>
            </a:r>
            <a:r>
              <a:rPr lang="en-US" sz="2400" dirty="0">
                <a:solidFill>
                  <a:srgbClr val="404040"/>
                </a:solidFill>
                <a:latin typeface="Inter"/>
              </a:rPr>
              <a:t>Price Elasticity Of Demand )</a:t>
            </a:r>
          </a:p>
          <a:p>
            <a:r>
              <a:rPr lang="en-US" sz="2400" dirty="0" smtClean="0">
                <a:solidFill>
                  <a:srgbClr val="404040"/>
                </a:solidFill>
                <a:latin typeface="Inter"/>
              </a:rPr>
              <a:t>                   </a:t>
            </a:r>
            <a:r>
              <a:rPr lang="en-US" sz="2400" dirty="0">
                <a:solidFill>
                  <a:srgbClr val="404040"/>
                </a:solidFill>
                <a:latin typeface="Inter"/>
              </a:rPr>
              <a:t>PD &gt; </a:t>
            </a:r>
            <a:r>
              <a:rPr lang="en-US" sz="2400" dirty="0" smtClean="0">
                <a:solidFill>
                  <a:srgbClr val="404040"/>
                </a:solidFill>
                <a:latin typeface="Inter"/>
              </a:rPr>
              <a:t>100  (</a:t>
            </a:r>
            <a:r>
              <a:rPr lang="en-US" sz="2400" dirty="0">
                <a:solidFill>
                  <a:srgbClr val="404040"/>
                </a:solidFill>
                <a:latin typeface="Inter"/>
              </a:rPr>
              <a:t>Perfectly</a:t>
            </a:r>
            <a:r>
              <a:rPr lang="en-US" sz="2400" dirty="0" smtClean="0">
                <a:solidFill>
                  <a:srgbClr val="404040"/>
                </a:solidFill>
                <a:latin typeface="Inter"/>
              </a:rPr>
              <a:t> </a:t>
            </a:r>
            <a:r>
              <a:rPr lang="en-US" sz="2400" dirty="0">
                <a:solidFill>
                  <a:srgbClr val="404040"/>
                </a:solidFill>
                <a:latin typeface="Inter"/>
              </a:rPr>
              <a:t>Elastic  Price Elasticity Of Demand  )</a:t>
            </a:r>
          </a:p>
          <a:p>
            <a:endParaRPr lang="en-US" sz="2400" dirty="0" smtClean="0">
              <a:solidFill>
                <a:srgbClr val="404040"/>
              </a:solidFill>
              <a:latin typeface="Inter"/>
            </a:endParaRPr>
          </a:p>
        </p:txBody>
      </p:sp>
      <p:pic>
        <p:nvPicPr>
          <p:cNvPr id="3074" name="Picture 2" descr="https://www.sarthaks.com/?qa=blob&amp;qa_blobid=181913023443627084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62" y="832510"/>
            <a:ext cx="5889756" cy="185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90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23330"/>
          </a:xfrm>
        </p:spPr>
        <p:txBody>
          <a:bodyPr/>
          <a:lstStyle/>
          <a:p>
            <a:r>
              <a:rPr lang="en-US" dirty="0" smtClean="0"/>
              <a:t>Numerical questions  for PED</a:t>
            </a:r>
            <a:endParaRPr lang="en-US" dirty="0"/>
          </a:p>
        </p:txBody>
      </p:sp>
      <p:sp>
        <p:nvSpPr>
          <p:cNvPr id="3" name="Content Placeholder 2"/>
          <p:cNvSpPr>
            <a:spLocks noGrp="1"/>
          </p:cNvSpPr>
          <p:nvPr>
            <p:ph sz="half" idx="1"/>
          </p:nvPr>
        </p:nvSpPr>
        <p:spPr>
          <a:xfrm>
            <a:off x="0" y="723330"/>
            <a:ext cx="6172200" cy="6134669"/>
          </a:xfrm>
        </p:spPr>
        <p:txBody>
          <a:bodyPr>
            <a:normAutofit/>
          </a:bodyPr>
          <a:lstStyle/>
          <a:p>
            <a:pPr marL="0" indent="0">
              <a:buNone/>
            </a:pPr>
            <a:r>
              <a:rPr lang="en-US" sz="2400" dirty="0" smtClean="0">
                <a:latin typeface="Inter"/>
              </a:rPr>
              <a:t>Q1. Let suppose individual demand schedule of good x is given</a:t>
            </a:r>
          </a:p>
          <a:p>
            <a:pPr marL="0" indent="0">
              <a:buNone/>
            </a:pPr>
            <a:r>
              <a:rPr lang="en-US" sz="2400" dirty="0">
                <a:latin typeface="Inter"/>
              </a:rPr>
              <a:t>P</a:t>
            </a:r>
            <a:r>
              <a:rPr lang="en-US" sz="2400" dirty="0" smtClean="0">
                <a:latin typeface="Inter"/>
              </a:rPr>
              <a:t>rice X Rs     10    20    30    40    50 </a:t>
            </a:r>
          </a:p>
          <a:p>
            <a:pPr marL="0" indent="0">
              <a:buNone/>
            </a:pPr>
            <a:r>
              <a:rPr lang="en-US" sz="2400" dirty="0" smtClean="0">
                <a:latin typeface="Inter"/>
              </a:rPr>
              <a:t> </a:t>
            </a:r>
            <a:r>
              <a:rPr lang="en-US" sz="2400" dirty="0" err="1" smtClean="0">
                <a:latin typeface="Inter"/>
              </a:rPr>
              <a:t>Dx</a:t>
            </a:r>
            <a:r>
              <a:rPr lang="en-US" sz="2400" dirty="0" smtClean="0">
                <a:latin typeface="Inter"/>
              </a:rPr>
              <a:t> Tony       160   80     40    20    0 </a:t>
            </a:r>
          </a:p>
          <a:p>
            <a:pPr marL="0" indent="0">
              <a:buNone/>
            </a:pPr>
            <a:r>
              <a:rPr lang="en-US" sz="2400" dirty="0">
                <a:latin typeface="Inter"/>
              </a:rPr>
              <a:t> </a:t>
            </a:r>
            <a:r>
              <a:rPr lang="en-US" sz="2400" dirty="0" err="1" smtClean="0">
                <a:latin typeface="Inter"/>
              </a:rPr>
              <a:t>Dx</a:t>
            </a:r>
            <a:r>
              <a:rPr lang="en-US" sz="2400" dirty="0" smtClean="0">
                <a:latin typeface="Inter"/>
              </a:rPr>
              <a:t>  Mac        80    40     20    10    0</a:t>
            </a:r>
          </a:p>
          <a:p>
            <a:pPr marL="0" indent="0">
              <a:buNone/>
            </a:pPr>
            <a:r>
              <a:rPr lang="en-US" sz="2400" dirty="0">
                <a:latin typeface="Inter"/>
              </a:rPr>
              <a:t> </a:t>
            </a:r>
            <a:r>
              <a:rPr lang="en-US" sz="2400" dirty="0" err="1" smtClean="0">
                <a:latin typeface="Inter"/>
              </a:rPr>
              <a:t>Dx</a:t>
            </a:r>
            <a:r>
              <a:rPr lang="en-US" sz="2400" dirty="0" smtClean="0">
                <a:latin typeface="Inter"/>
              </a:rPr>
              <a:t>  Jone       40     20     10    0     0</a:t>
            </a:r>
          </a:p>
          <a:p>
            <a:pPr marL="0" indent="0">
              <a:buNone/>
            </a:pPr>
            <a:r>
              <a:rPr lang="en-US" sz="2400" dirty="0" smtClean="0">
                <a:latin typeface="Inter"/>
              </a:rPr>
              <a:t>Find</a:t>
            </a:r>
          </a:p>
          <a:p>
            <a:pPr marL="571500" indent="-571500">
              <a:buAutoNum type="romanLcParenR"/>
            </a:pPr>
            <a:r>
              <a:rPr lang="en-US" sz="2400" dirty="0" smtClean="0">
                <a:latin typeface="Inter"/>
              </a:rPr>
              <a:t>Market demand schedule </a:t>
            </a:r>
          </a:p>
          <a:p>
            <a:pPr marL="571500" indent="-571500">
              <a:buAutoNum type="romanLcParenR" startAt="2"/>
            </a:pPr>
            <a:r>
              <a:rPr lang="en-US" sz="2400" dirty="0" smtClean="0">
                <a:latin typeface="Inter"/>
              </a:rPr>
              <a:t>Market demand curve</a:t>
            </a:r>
          </a:p>
          <a:p>
            <a:pPr marL="571500" indent="-571500">
              <a:buAutoNum type="romanLcParenR" startAt="2"/>
            </a:pPr>
            <a:r>
              <a:rPr lang="en-US" sz="2400" dirty="0" smtClean="0">
                <a:latin typeface="Inter"/>
              </a:rPr>
              <a:t>PED when price falls from Rs  30 to 20</a:t>
            </a:r>
          </a:p>
          <a:p>
            <a:pPr marL="571500" indent="-571500">
              <a:buAutoNum type="romanLcParenR" startAt="2"/>
            </a:pPr>
            <a:r>
              <a:rPr lang="en-US" sz="2400" dirty="0" smtClean="0">
                <a:latin typeface="Inter"/>
              </a:rPr>
              <a:t>PED  when price rises from Rs 20 to 30</a:t>
            </a:r>
            <a:endParaRPr lang="en-US" sz="2400" dirty="0"/>
          </a:p>
          <a:p>
            <a:endParaRPr lang="en-US" dirty="0"/>
          </a:p>
        </p:txBody>
      </p:sp>
      <p:sp>
        <p:nvSpPr>
          <p:cNvPr id="4" name="Content Placeholder 3"/>
          <p:cNvSpPr>
            <a:spLocks noGrp="1"/>
          </p:cNvSpPr>
          <p:nvPr>
            <p:ph sz="half" idx="2"/>
          </p:nvPr>
        </p:nvSpPr>
        <p:spPr>
          <a:xfrm>
            <a:off x="6172200" y="723329"/>
            <a:ext cx="6019800" cy="6134670"/>
          </a:xfrm>
        </p:spPr>
        <p:txBody>
          <a:bodyPr>
            <a:normAutofit/>
          </a:bodyPr>
          <a:lstStyle/>
          <a:p>
            <a:pPr marL="0" indent="0">
              <a:buNone/>
            </a:pPr>
            <a:r>
              <a:rPr lang="en-US" dirty="0" smtClean="0">
                <a:latin typeface="Inter"/>
              </a:rPr>
              <a:t>Q2. </a:t>
            </a:r>
            <a:r>
              <a:rPr lang="en-US" dirty="0">
                <a:latin typeface="Inter"/>
              </a:rPr>
              <a:t>Let </a:t>
            </a:r>
            <a:r>
              <a:rPr lang="en-US" dirty="0" smtClean="0">
                <a:latin typeface="Inter"/>
              </a:rPr>
              <a:t>suppose </a:t>
            </a:r>
            <a:r>
              <a:rPr lang="en-US" dirty="0">
                <a:latin typeface="Inter"/>
              </a:rPr>
              <a:t>demand schedule of good </a:t>
            </a:r>
            <a:r>
              <a:rPr lang="en-US" dirty="0" smtClean="0">
                <a:latin typeface="Inter"/>
              </a:rPr>
              <a:t>Y </a:t>
            </a:r>
            <a:r>
              <a:rPr lang="en-US" dirty="0">
                <a:latin typeface="Inter"/>
              </a:rPr>
              <a:t>is given</a:t>
            </a:r>
          </a:p>
          <a:p>
            <a:pPr marL="0" indent="0">
              <a:buNone/>
            </a:pPr>
            <a:r>
              <a:rPr lang="en-US" dirty="0" smtClean="0">
                <a:latin typeface="Inter"/>
              </a:rPr>
              <a:t>Combination   A     B      C     D      E</a:t>
            </a:r>
          </a:p>
          <a:p>
            <a:pPr marL="0" indent="0">
              <a:buNone/>
            </a:pPr>
            <a:r>
              <a:rPr lang="en-US" dirty="0" smtClean="0">
                <a:latin typeface="Inter"/>
              </a:rPr>
              <a:t>Price Y  Rs    15    16    17    18    19 </a:t>
            </a:r>
            <a:endParaRPr lang="en-US" dirty="0">
              <a:latin typeface="Inter"/>
            </a:endParaRPr>
          </a:p>
          <a:p>
            <a:pPr marL="0" indent="0">
              <a:buNone/>
            </a:pPr>
            <a:r>
              <a:rPr lang="en-US" dirty="0" smtClean="0">
                <a:latin typeface="Inter"/>
              </a:rPr>
              <a:t>Q demand    250  240  230  220  210  </a:t>
            </a:r>
            <a:endParaRPr lang="en-US" dirty="0">
              <a:latin typeface="Inter"/>
            </a:endParaRPr>
          </a:p>
          <a:p>
            <a:pPr marL="0" indent="0">
              <a:buNone/>
            </a:pPr>
            <a:r>
              <a:rPr lang="en-US" dirty="0">
                <a:latin typeface="Inter"/>
              </a:rPr>
              <a:t> </a:t>
            </a:r>
            <a:r>
              <a:rPr lang="en-US" dirty="0" smtClean="0">
                <a:latin typeface="Inter"/>
              </a:rPr>
              <a:t>Find</a:t>
            </a:r>
            <a:endParaRPr lang="en-US" dirty="0">
              <a:latin typeface="Inter"/>
            </a:endParaRPr>
          </a:p>
          <a:p>
            <a:pPr marL="571500" indent="-571500">
              <a:buAutoNum type="romanLcParenR"/>
            </a:pPr>
            <a:r>
              <a:rPr lang="en-US" dirty="0" smtClean="0">
                <a:latin typeface="Inter"/>
              </a:rPr>
              <a:t>Price elasticity from  A  to  C</a:t>
            </a:r>
            <a:endParaRPr lang="en-US" dirty="0">
              <a:latin typeface="Inter"/>
            </a:endParaRPr>
          </a:p>
          <a:p>
            <a:pPr marL="571500" indent="-571500">
              <a:buFont typeface="Arial" panose="020B0604020202020204" pitchFamily="34" charset="0"/>
              <a:buAutoNum type="romanLcParenR" startAt="2"/>
            </a:pPr>
            <a:r>
              <a:rPr lang="en-US" dirty="0">
                <a:latin typeface="Inter"/>
              </a:rPr>
              <a:t>Price elasticity from  </a:t>
            </a:r>
            <a:r>
              <a:rPr lang="en-US" dirty="0" smtClean="0">
                <a:latin typeface="Inter"/>
              </a:rPr>
              <a:t>C  </a:t>
            </a:r>
            <a:r>
              <a:rPr lang="en-US" dirty="0">
                <a:latin typeface="Inter"/>
              </a:rPr>
              <a:t>to  </a:t>
            </a:r>
            <a:r>
              <a:rPr lang="en-US" dirty="0" smtClean="0">
                <a:latin typeface="Inter"/>
              </a:rPr>
              <a:t>A</a:t>
            </a:r>
            <a:endParaRPr lang="en-US" dirty="0">
              <a:latin typeface="Inter"/>
            </a:endParaRPr>
          </a:p>
          <a:p>
            <a:pPr marL="571500" indent="-571500">
              <a:buFont typeface="Arial" panose="020B0604020202020204" pitchFamily="34" charset="0"/>
              <a:buAutoNum type="romanLcParenR" startAt="2"/>
            </a:pPr>
            <a:r>
              <a:rPr lang="en-US" dirty="0">
                <a:latin typeface="Inter"/>
              </a:rPr>
              <a:t>Price elasticity from  </a:t>
            </a:r>
            <a:r>
              <a:rPr lang="en-US" dirty="0" smtClean="0">
                <a:latin typeface="Inter"/>
              </a:rPr>
              <a:t>B  </a:t>
            </a:r>
            <a:r>
              <a:rPr lang="en-US" dirty="0">
                <a:latin typeface="Inter"/>
              </a:rPr>
              <a:t>to  </a:t>
            </a:r>
            <a:r>
              <a:rPr lang="en-US" dirty="0" smtClean="0">
                <a:latin typeface="Inter"/>
              </a:rPr>
              <a:t>E</a:t>
            </a:r>
          </a:p>
          <a:p>
            <a:pPr marL="571500" indent="-571500">
              <a:buFont typeface="Arial" panose="020B0604020202020204" pitchFamily="34" charset="0"/>
              <a:buAutoNum type="romanLcParenR" startAt="2"/>
            </a:pPr>
            <a:r>
              <a:rPr lang="en-US" dirty="0">
                <a:latin typeface="Inter"/>
              </a:rPr>
              <a:t>Price elasticity from  </a:t>
            </a:r>
            <a:r>
              <a:rPr lang="en-US" dirty="0" smtClean="0">
                <a:latin typeface="Inter"/>
              </a:rPr>
              <a:t>E  </a:t>
            </a:r>
            <a:r>
              <a:rPr lang="en-US" dirty="0">
                <a:latin typeface="Inter"/>
              </a:rPr>
              <a:t>to  B</a:t>
            </a:r>
            <a:endParaRPr lang="en-US" dirty="0"/>
          </a:p>
          <a:p>
            <a:endParaRPr lang="en-US" dirty="0"/>
          </a:p>
          <a:p>
            <a:endParaRPr lang="en-US" dirty="0"/>
          </a:p>
        </p:txBody>
      </p:sp>
    </p:spTree>
    <p:extLst>
      <p:ext uri="{BB962C8B-B14F-4D97-AF65-F5344CB8AC3E}">
        <p14:creationId xmlns:p14="http://schemas.microsoft.com/office/powerpoint/2010/main" val="22354475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3643"/>
            <a:ext cx="12192000" cy="8556188"/>
          </a:xfrm>
          <a:prstGeom prst="rect">
            <a:avLst/>
          </a:prstGeom>
        </p:spPr>
        <p:txBody>
          <a:bodyPr wrap="square">
            <a:spAutoFit/>
          </a:bodyPr>
          <a:lstStyle/>
          <a:p>
            <a:r>
              <a:rPr lang="en-US" sz="2400" b="1" u="sng" dirty="0" smtClean="0"/>
              <a:t>PRICE ELASTICITY OF DEMAND GEOMETRIC </a:t>
            </a:r>
            <a:r>
              <a:rPr lang="en-US" sz="2400" b="1" u="sng" dirty="0"/>
              <a:t> OR POINT </a:t>
            </a:r>
            <a:r>
              <a:rPr lang="en-US" sz="2400" b="1" u="sng" dirty="0" smtClean="0"/>
              <a:t>METHOD</a:t>
            </a:r>
          </a:p>
          <a:p>
            <a:pPr fontAlgn="base">
              <a:lnSpc>
                <a:spcPct val="150000"/>
              </a:lnSpc>
            </a:pPr>
            <a:r>
              <a:rPr lang="en-US" dirty="0" smtClean="0">
                <a:solidFill>
                  <a:srgbClr val="404040"/>
                </a:solidFill>
                <a:latin typeface="Inter"/>
              </a:rPr>
              <a:t>                     </a:t>
            </a:r>
            <a:r>
              <a:rPr lang="en-US" dirty="0" smtClean="0">
                <a:solidFill>
                  <a:srgbClr val="404040"/>
                </a:solidFill>
                <a:latin typeface="Calibri" panose="020F0502020204030204" pitchFamily="34" charset="0"/>
                <a:cs typeface="Calibri" panose="020F0502020204030204" pitchFamily="34" charset="0"/>
              </a:rPr>
              <a:t>This </a:t>
            </a:r>
            <a:r>
              <a:rPr lang="en-US" dirty="0">
                <a:solidFill>
                  <a:srgbClr val="404040"/>
                </a:solidFill>
                <a:latin typeface="Calibri" panose="020F0502020204030204" pitchFamily="34" charset="0"/>
                <a:cs typeface="Calibri" panose="020F0502020204030204" pitchFamily="34" charset="0"/>
              </a:rPr>
              <a:t>method is also given by Prof. Marshall. This method is used to measure price elasticity of demand at any point on straight line demand curve. According to this method, to measure the price elasticity of demand on any given point of a straight line demand curve, the lower part of the demand curve from that point is divided by the upper part of the demand curve. That is why thus method is also known as Point Method</a:t>
            </a:r>
            <a:r>
              <a:rPr lang="en-US" dirty="0" smtClean="0">
                <a:solidFill>
                  <a:srgbClr val="40404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This Point method is applied when there is small change in price and quantity demanded of the commodity. The method of calculating PED depends upon the nature of the demand </a:t>
            </a:r>
            <a:r>
              <a:rPr lang="en-US" dirty="0" err="1" smtClean="0">
                <a:latin typeface="Calibri" panose="020F0502020204030204" pitchFamily="34" charset="0"/>
                <a:cs typeface="Calibri" panose="020F0502020204030204" pitchFamily="34" charset="0"/>
              </a:rPr>
              <a:t>curve</a:t>
            </a:r>
            <a:r>
              <a:rPr lang="en-US" b="1" dirty="0" err="1">
                <a:cs typeface="Calibri" panose="020F0502020204030204" pitchFamily="34" charset="0"/>
              </a:rPr>
              <a:t>Price</a:t>
            </a:r>
            <a:r>
              <a:rPr lang="en-US" b="1" dirty="0">
                <a:cs typeface="Calibri" panose="020F0502020204030204" pitchFamily="34" charset="0"/>
              </a:rPr>
              <a:t> </a:t>
            </a:r>
            <a:r>
              <a:rPr lang="en-US" sz="2400" b="1" dirty="0" smtClean="0">
                <a:cs typeface="Calibri" panose="020F0502020204030204" pitchFamily="34" charset="0"/>
              </a:rPr>
              <a:t>Price  elasticity </a:t>
            </a:r>
            <a:r>
              <a:rPr lang="en-US" sz="2400" b="1" dirty="0">
                <a:cs typeface="Calibri" panose="020F0502020204030204" pitchFamily="34" charset="0"/>
              </a:rPr>
              <a:t>on a linear demand curve</a:t>
            </a:r>
          </a:p>
          <a:p>
            <a:pPr fontAlgn="base">
              <a:lnSpc>
                <a:spcPct val="150000"/>
              </a:lnSpc>
            </a:pPr>
            <a:r>
              <a:rPr lang="en-US" dirty="0"/>
              <a:t>If the demand curve is of linear nature, PED is simply calculated by applying the expression given </a:t>
            </a:r>
          </a:p>
          <a:p>
            <a:pPr>
              <a:lnSpc>
                <a:spcPct val="150000"/>
              </a:lnSpc>
              <a:buNone/>
            </a:pPr>
            <a:r>
              <a:rPr lang="en-US" dirty="0"/>
              <a:t>PED= </a:t>
            </a:r>
            <a:r>
              <a:rPr lang="en-US" u="sng" dirty="0"/>
              <a:t>Lower segment of Demand curve</a:t>
            </a:r>
            <a:br>
              <a:rPr lang="en-US" u="sng" dirty="0"/>
            </a:br>
            <a:r>
              <a:rPr lang="en-US" dirty="0"/>
              <a:t>          Upper segment of Demand curve </a:t>
            </a:r>
          </a:p>
          <a:p>
            <a:pPr>
              <a:lnSpc>
                <a:spcPct val="150000"/>
              </a:lnSpc>
            </a:pPr>
            <a:r>
              <a:rPr lang="en-US" dirty="0">
                <a:latin typeface="Inter"/>
              </a:rPr>
              <a:t> </a:t>
            </a:r>
            <a:r>
              <a:rPr lang="en-US" dirty="0">
                <a:latin typeface="Calibri" panose="020F0502020204030204" pitchFamily="34" charset="0"/>
                <a:cs typeface="Calibri" panose="020F0502020204030204" pitchFamily="34" charset="0"/>
              </a:rPr>
              <a:t>With the help of the point method, it is easy to point out elasticity at any point along a demand curve Suppose that the straight line demand curve DC in given Figure is 6 centimeters . Five points B ,C, D, E and F are taken on this demand curve The elasticity of demand at each point can be known with the help of the above method. Let point  D be in the middle of the demand curve.  The elasticity of demand is unity. Mov­ing up the demand curve from the mid-point, elasticity be­comes greater than one. When the demand curve touches the Y- axis, elasticity is infinity. </a:t>
            </a:r>
            <a:r>
              <a:rPr lang="en-US" sz="2000" dirty="0">
                <a:latin typeface="Calibri" panose="020F0502020204030204" pitchFamily="34" charset="0"/>
                <a:cs typeface="Calibri" panose="020F0502020204030204" pitchFamily="34" charset="0"/>
              </a:rPr>
              <a:t>Any point below the mid-point towards the X-axis will show inelastic demand. Elasticity becomes zero when the demand curve touches the X –axis.</a:t>
            </a:r>
          </a:p>
          <a:p>
            <a:pPr fontAlgn="base">
              <a:lnSpc>
                <a:spcPct val="150000"/>
              </a:lnSpc>
            </a:pPr>
            <a:endParaRPr lang="en-US" sz="2000" dirty="0" smtClean="0">
              <a:latin typeface="Calibri" panose="020F0502020204030204" pitchFamily="34" charset="0"/>
              <a:cs typeface="Calibri" panose="020F0502020204030204" pitchFamily="34" charset="0"/>
            </a:endParaRPr>
          </a:p>
          <a:p>
            <a:pPr>
              <a:lnSpc>
                <a:spcPct val="200000"/>
              </a:lnSpc>
            </a:pPr>
            <a:r>
              <a:rPr lang="en-US" sz="2000" dirty="0" smtClean="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endParaRPr lang="en-US" dirty="0">
              <a:solidFill>
                <a:srgbClr val="404040"/>
              </a:solidFill>
              <a:latin typeface="Inter"/>
            </a:endParaRPr>
          </a:p>
          <a:p>
            <a:r>
              <a:rPr lang="en-US" b="1" u="sng" dirty="0" smtClean="0"/>
              <a:t>  </a:t>
            </a:r>
            <a:endParaRPr lang="en-US" dirty="0"/>
          </a:p>
        </p:txBody>
      </p:sp>
    </p:spTree>
    <p:extLst>
      <p:ext uri="{BB962C8B-B14F-4D97-AF65-F5344CB8AC3E}">
        <p14:creationId xmlns:p14="http://schemas.microsoft.com/office/powerpoint/2010/main" val="3121257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483" y="13354"/>
            <a:ext cx="6096000" cy="463075"/>
          </a:xfrm>
          <a:prstGeom prst="rect">
            <a:avLst/>
          </a:prstGeom>
        </p:spPr>
        <p:txBody>
          <a:bodyPr>
            <a:spAutoFit/>
          </a:bodyPr>
          <a:lstStyle/>
          <a:p>
            <a:pPr fontAlgn="base">
              <a:lnSpc>
                <a:spcPct val="150000"/>
              </a:lnSpc>
            </a:pPr>
            <a:r>
              <a:rPr lang="en-US" dirty="0" smtClean="0">
                <a:latin typeface="Inter"/>
              </a:rPr>
              <a:t>          </a:t>
            </a:r>
            <a:endParaRPr lang="en-US" sz="2000" dirty="0">
              <a:latin typeface="Calibri" panose="020F0502020204030204" pitchFamily="34" charset="0"/>
              <a:cs typeface="Calibri" panose="020F0502020204030204" pitchFamily="34" charset="0"/>
            </a:endParaRPr>
          </a:p>
        </p:txBody>
      </p:sp>
      <p:pic>
        <p:nvPicPr>
          <p:cNvPr id="4" name="Picture 3" descr="F:\Desktop\Point Method.jpg"/>
          <p:cNvPicPr>
            <a:picLocks noChangeAspect="1" noChangeArrowheads="1"/>
          </p:cNvPicPr>
          <p:nvPr/>
        </p:nvPicPr>
        <p:blipFill>
          <a:blip r:embed="rId2" cstate="print"/>
          <a:srcRect/>
          <a:stretch>
            <a:fillRect/>
          </a:stretch>
        </p:blipFill>
        <p:spPr bwMode="auto">
          <a:xfrm>
            <a:off x="6237025" y="0"/>
            <a:ext cx="6086902" cy="6857999"/>
          </a:xfrm>
          <a:prstGeom prst="rect">
            <a:avLst/>
          </a:prstGeom>
          <a:noFill/>
        </p:spPr>
      </p:pic>
      <p:pic>
        <p:nvPicPr>
          <p:cNvPr id="5" name="Picture 4" descr="F:\Desktop\point3.jpg"/>
          <p:cNvPicPr>
            <a:picLocks noChangeAspect="1" noChangeArrowheads="1"/>
          </p:cNvPicPr>
          <p:nvPr/>
        </p:nvPicPr>
        <p:blipFill>
          <a:blip r:embed="rId3" cstate="print"/>
          <a:srcRect/>
          <a:stretch>
            <a:fillRect/>
          </a:stretch>
        </p:blipFill>
        <p:spPr bwMode="auto">
          <a:xfrm>
            <a:off x="141668" y="141668"/>
            <a:ext cx="5318974" cy="6452315"/>
          </a:xfrm>
          <a:prstGeom prst="rect">
            <a:avLst/>
          </a:prstGeom>
          <a:noFill/>
        </p:spPr>
      </p:pic>
    </p:spTree>
    <p:extLst>
      <p:ext uri="{BB962C8B-B14F-4D97-AF65-F5344CB8AC3E}">
        <p14:creationId xmlns:p14="http://schemas.microsoft.com/office/powerpoint/2010/main" val="319942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1999" cy="5863144"/>
          </a:xfrm>
          <a:prstGeom prst="rect">
            <a:avLst/>
          </a:prstGeom>
        </p:spPr>
        <p:txBody>
          <a:bodyPr wrap="square">
            <a:spAutoFit/>
          </a:bodyPr>
          <a:lstStyle/>
          <a:p>
            <a:r>
              <a:rPr lang="en-US" sz="2400" b="1" u="sng" dirty="0" smtClean="0"/>
              <a:t>Socialism or Command economic system</a:t>
            </a:r>
          </a:p>
          <a:p>
            <a:pPr>
              <a:lnSpc>
                <a:spcPct val="200000"/>
              </a:lnSpc>
              <a:buNone/>
            </a:pPr>
            <a:r>
              <a:rPr lang="en-US" dirty="0" smtClean="0"/>
              <a:t>                 In a command system, there is a dominant, centralized authority –usually the government – that controls a significant portion of the  economic structure. The government comes in and exercises control over the resources. Centralized control covers valuable resources . The people regulate other less important sectors of the economy, such as agriculture.</a:t>
            </a:r>
          </a:p>
          <a:p>
            <a:pPr>
              <a:lnSpc>
                <a:spcPct val="200000"/>
              </a:lnSpc>
            </a:pPr>
            <a:r>
              <a:rPr lang="en-US" dirty="0" smtClean="0"/>
              <a:t> Command economies are rigid compared to other systems. They react slowly to change because power is centralized. That makes them vulnerable to economic crises or emergencies, as they cannot quickly adjust to changed conditions </a:t>
            </a:r>
          </a:p>
          <a:p>
            <a:pPr>
              <a:lnSpc>
                <a:spcPct val="200000"/>
              </a:lnSpc>
            </a:pPr>
            <a:r>
              <a:rPr lang="en-US" dirty="0"/>
              <a:t> </a:t>
            </a:r>
            <a:r>
              <a:rPr lang="en-US" dirty="0" smtClean="0"/>
              <a:t>            A centrally planned economy, also known as a command economy, is an economic system in which a central authority, such as a government, makes economic decisions regarding the manufacturing and the distribution of products. Centrally planned economies are different from market economies, in which such decisions are traditionally made by businesses and consumers.</a:t>
            </a:r>
          </a:p>
          <a:p>
            <a:pPr>
              <a:lnSpc>
                <a:spcPct val="150000"/>
              </a:lnSpc>
            </a:pPr>
            <a:endParaRPr lang="en-US" dirty="0"/>
          </a:p>
        </p:txBody>
      </p:sp>
    </p:spTree>
    <p:extLst>
      <p:ext uri="{BB962C8B-B14F-4D97-AF65-F5344CB8AC3E}">
        <p14:creationId xmlns:p14="http://schemas.microsoft.com/office/powerpoint/2010/main" val="26733199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sarthaks.com/?qa=blob&amp;qa_blobid=53814652957009551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569" y="1518838"/>
            <a:ext cx="4198061" cy="42375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46162" y="1924334"/>
            <a:ext cx="5049672" cy="3693319"/>
          </a:xfrm>
          <a:prstGeom prst="rect">
            <a:avLst/>
          </a:prstGeom>
        </p:spPr>
        <p:txBody>
          <a:bodyPr wrap="square">
            <a:spAutoFit/>
          </a:bodyPr>
          <a:lstStyle/>
          <a:p>
            <a:r>
              <a:rPr lang="en-US" dirty="0">
                <a:solidFill>
                  <a:srgbClr val="1F1F1F"/>
                </a:solidFill>
                <a:latin typeface="Google Sans"/>
              </a:rPr>
              <a:t>A non linear demand curve suggests that the change in the quantity demanded due to price is not constant throughout the slope of the curve. Hence, in a non linear demand curve </a:t>
            </a:r>
            <a:r>
              <a:rPr lang="en-US" dirty="0">
                <a:solidFill>
                  <a:srgbClr val="040C28"/>
                </a:solidFill>
                <a:latin typeface="Google Sans"/>
              </a:rPr>
              <a:t>the slope varies with changes in quantity and price</a:t>
            </a:r>
            <a:r>
              <a:rPr lang="en-US" dirty="0" smtClean="0">
                <a:solidFill>
                  <a:srgbClr val="1F1F1F"/>
                </a:solidFill>
                <a:latin typeface="Google Sans"/>
              </a:rPr>
              <a:t>.</a:t>
            </a:r>
            <a:r>
              <a:rPr lang="en-US" dirty="0"/>
              <a:t> On a non-linear demand curve, elasticity varies at different points along the curve. </a:t>
            </a:r>
            <a:r>
              <a:rPr lang="en-US" dirty="0" smtClean="0"/>
              <a:t>A </a:t>
            </a:r>
            <a:r>
              <a:rPr lang="en-US" dirty="0"/>
              <a:t>non-linear demand curve is a graphical representation of the relationship between the quantity demanded of a good or service and its price, where the relationship is not a straight line. In other words, the slope of the demand curve changes as the quantity demanded changes in response to changes in price.</a:t>
            </a:r>
          </a:p>
        </p:txBody>
      </p:sp>
    </p:spTree>
    <p:extLst>
      <p:ext uri="{BB962C8B-B14F-4D97-AF65-F5344CB8AC3E}">
        <p14:creationId xmlns:p14="http://schemas.microsoft.com/office/powerpoint/2010/main" val="19660939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214" y="1013551"/>
            <a:ext cx="4858439" cy="99153"/>
          </a:xfrm>
        </p:spPr>
        <p:txBody>
          <a:bodyPr>
            <a:normAutofit fontScale="90000"/>
          </a:bodyPr>
          <a:lstStyle/>
          <a:p>
            <a:r>
              <a:rPr lang="en-US" b="1" dirty="0"/>
              <a:t/>
            </a:r>
            <a:br>
              <a:rPr lang="en-US" b="1" dirty="0"/>
            </a:br>
            <a:endParaRPr lang="en-US" dirty="0"/>
          </a:p>
        </p:txBody>
      </p:sp>
      <p:sp>
        <p:nvSpPr>
          <p:cNvPr id="3" name="Rectangle 2"/>
          <p:cNvSpPr/>
          <p:nvPr/>
        </p:nvSpPr>
        <p:spPr>
          <a:xfrm>
            <a:off x="0" y="35083"/>
            <a:ext cx="12192000" cy="2585323"/>
          </a:xfrm>
          <a:prstGeom prst="rect">
            <a:avLst/>
          </a:prstGeom>
        </p:spPr>
        <p:txBody>
          <a:bodyPr wrap="square">
            <a:spAutoFit/>
          </a:bodyPr>
          <a:lstStyle/>
          <a:p>
            <a:r>
              <a:rPr lang="en-US" b="1" u="sng" dirty="0"/>
              <a:t>PRICE ELASTICITY OF DEMAND </a:t>
            </a:r>
            <a:r>
              <a:rPr lang="en-US" b="1" u="sng" dirty="0" smtClean="0"/>
              <a:t>ARC</a:t>
            </a:r>
            <a:r>
              <a:rPr lang="en-US" b="1" u="sng" dirty="0"/>
              <a:t> OR </a:t>
            </a:r>
            <a:r>
              <a:rPr lang="en-US" b="1" u="sng" dirty="0" smtClean="0"/>
              <a:t>AVERAGE METHOD</a:t>
            </a:r>
          </a:p>
          <a:p>
            <a:r>
              <a:rPr lang="en-US" dirty="0" smtClean="0"/>
              <a:t>Arc </a:t>
            </a:r>
            <a:r>
              <a:rPr lang="en-US" dirty="0"/>
              <a:t>elasticity is the elasticity of a variable in relation to another between two sets of points. This is used in the absence of any general function to define the relationship between two variables. we use arc elasticity to determine price elasticity over some part of the demand curve, instead of a single point. In finer terms, with the help of the arc method, </a:t>
            </a:r>
            <a:r>
              <a:rPr lang="en-US" b="1" dirty="0"/>
              <a:t>we can compute elasticity over a range of </a:t>
            </a:r>
            <a:r>
              <a:rPr lang="en-US" b="1" dirty="0" smtClean="0"/>
              <a:t>prices</a:t>
            </a:r>
            <a:r>
              <a:rPr lang="en-US" dirty="0"/>
              <a:t> </a:t>
            </a:r>
            <a:r>
              <a:rPr lang="en-US" dirty="0" smtClean="0"/>
              <a:t> Arc </a:t>
            </a:r>
            <a:r>
              <a:rPr lang="en-US" dirty="0"/>
              <a:t>elasticity is a beneficial measure for assessing the elasticity </a:t>
            </a:r>
            <a:r>
              <a:rPr lang="en-US" dirty="0" smtClean="0"/>
              <a:t>of</a:t>
            </a:r>
            <a:r>
              <a:rPr lang="en-US" dirty="0"/>
              <a:t> </a:t>
            </a:r>
            <a:r>
              <a:rPr lang="en-US" b="1" u="sng" dirty="0" smtClean="0"/>
              <a:t>demand and supply </a:t>
            </a:r>
            <a:r>
              <a:rPr lang="en-US" dirty="0"/>
              <a:t> between two points on a curve providing deep insights into the responsiveness of price or demand over a price range. Its determination involves using a midpoint between the initial and fresh rice plus quantity values, giving way to a more accurate depiction of elasticity on the whole.</a:t>
            </a:r>
          </a:p>
          <a:p>
            <a:endParaRPr lang="en-US" b="1" u="sng" dirty="0"/>
          </a:p>
        </p:txBody>
      </p:sp>
      <p:pic>
        <p:nvPicPr>
          <p:cNvPr id="4" name="Content Placeholder 5"/>
          <p:cNvPicPr>
            <a:picLocks noChangeAspect="1"/>
          </p:cNvPicPr>
          <p:nvPr/>
        </p:nvPicPr>
        <p:blipFill>
          <a:blip r:embed="rId2"/>
          <a:stretch>
            <a:fillRect/>
          </a:stretch>
        </p:blipFill>
        <p:spPr>
          <a:xfrm>
            <a:off x="31305" y="2649419"/>
            <a:ext cx="6700558" cy="4010695"/>
          </a:xfrm>
          <a:prstGeom prst="rect">
            <a:avLst/>
          </a:prstGeom>
        </p:spPr>
      </p:pic>
      <p:pic>
        <p:nvPicPr>
          <p:cNvPr id="5" name="Content Placeholder 4"/>
          <p:cNvPicPr>
            <a:picLocks noChangeAspect="1"/>
          </p:cNvPicPr>
          <p:nvPr/>
        </p:nvPicPr>
        <p:blipFill>
          <a:blip r:embed="rId3"/>
          <a:stretch>
            <a:fillRect/>
          </a:stretch>
        </p:blipFill>
        <p:spPr>
          <a:xfrm>
            <a:off x="6769295" y="2124407"/>
            <a:ext cx="5268029" cy="4486275"/>
          </a:xfrm>
          <a:prstGeom prst="rect">
            <a:avLst/>
          </a:prstGeom>
        </p:spPr>
      </p:pic>
    </p:spTree>
    <p:extLst>
      <p:ext uri="{BB962C8B-B14F-4D97-AF65-F5344CB8AC3E}">
        <p14:creationId xmlns:p14="http://schemas.microsoft.com/office/powerpoint/2010/main" val="3606572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09683"/>
          </a:xfrm>
        </p:spPr>
        <p:txBody>
          <a:bodyPr>
            <a:normAutofit/>
          </a:bodyPr>
          <a:lstStyle/>
          <a:p>
            <a:r>
              <a:rPr lang="en-US" sz="3200" b="1" u="sng" dirty="0" smtClean="0"/>
              <a:t>Elasticity of Supply</a:t>
            </a:r>
            <a:endParaRPr lang="en-US" sz="3200" b="1" u="sng" dirty="0"/>
          </a:p>
        </p:txBody>
      </p:sp>
      <p:sp>
        <p:nvSpPr>
          <p:cNvPr id="3" name="Content Placeholder 2"/>
          <p:cNvSpPr>
            <a:spLocks noGrp="1"/>
          </p:cNvSpPr>
          <p:nvPr>
            <p:ph sz="half" idx="1"/>
          </p:nvPr>
        </p:nvSpPr>
        <p:spPr>
          <a:xfrm>
            <a:off x="0" y="805218"/>
            <a:ext cx="6172200" cy="6052782"/>
          </a:xfrm>
        </p:spPr>
        <p:txBody>
          <a:bodyPr>
            <a:normAutofit fontScale="77500" lnSpcReduction="20000"/>
          </a:bodyPr>
          <a:lstStyle/>
          <a:p>
            <a:pPr marL="0" indent="0">
              <a:lnSpc>
                <a:spcPct val="120000"/>
              </a:lnSpc>
              <a:buNone/>
            </a:pPr>
            <a:r>
              <a:rPr lang="en-US" dirty="0" smtClean="0"/>
              <a:t>                      The</a:t>
            </a:r>
            <a:r>
              <a:rPr lang="en-US" dirty="0"/>
              <a:t> </a:t>
            </a:r>
            <a:r>
              <a:rPr lang="en-US" b="1" dirty="0"/>
              <a:t>price elasticity of supply</a:t>
            </a:r>
            <a:r>
              <a:rPr lang="en-US" dirty="0"/>
              <a:t>  </a:t>
            </a:r>
            <a:r>
              <a:rPr lang="en-US" b="1" dirty="0" smtClean="0"/>
              <a:t>PES</a:t>
            </a:r>
            <a:r>
              <a:rPr lang="en-US" dirty="0" smtClean="0"/>
              <a:t> </a:t>
            </a:r>
            <a:r>
              <a:rPr lang="en-US" dirty="0"/>
              <a:t>is a measure used in economics to show the responsiveness, or elasticity, of the quantity supplied of a good or service to a change in its price. Price elasticity of supply</a:t>
            </a:r>
            <a:r>
              <a:rPr lang="en-US" dirty="0" smtClean="0"/>
              <a:t>, </a:t>
            </a:r>
            <a:r>
              <a:rPr lang="en-US" dirty="0"/>
              <a:t>is the percentage change of the quantity supplied resulting from a 1% change in price. Alternatively, PES is the percentage change in the quantity supplied divided by the percentage change in price</a:t>
            </a:r>
            <a:r>
              <a:rPr lang="en-US" dirty="0" smtClean="0"/>
              <a:t>.</a:t>
            </a:r>
            <a:r>
              <a:rPr lang="en-US" dirty="0"/>
              <a:t> </a:t>
            </a:r>
            <a:endParaRPr lang="en-US" dirty="0" smtClean="0"/>
          </a:p>
          <a:p>
            <a:pPr marL="0" indent="0">
              <a:lnSpc>
                <a:spcPct val="120000"/>
              </a:lnSpc>
              <a:buNone/>
            </a:pPr>
            <a:r>
              <a:rPr lang="en-US" dirty="0"/>
              <a:t> </a:t>
            </a:r>
            <a:r>
              <a:rPr lang="en-US" dirty="0" smtClean="0"/>
              <a:t>             When </a:t>
            </a:r>
            <a:r>
              <a:rPr lang="en-US" dirty="0"/>
              <a:t>PES is less than one, the supply of the good can be described as </a:t>
            </a:r>
            <a:r>
              <a:rPr lang="en-US" i="1" dirty="0"/>
              <a:t>inelastic.</a:t>
            </a:r>
            <a:r>
              <a:rPr lang="en-US" dirty="0"/>
              <a:t> When price elasticity of supply is greater than one, the supply can be described as </a:t>
            </a:r>
            <a:r>
              <a:rPr lang="en-US" i="1" dirty="0"/>
              <a:t>elastic</a:t>
            </a:r>
            <a:r>
              <a:rPr lang="en-US" dirty="0"/>
              <a:t>. An elasticity of zero indicates that quantity supplied does not respond to a price change. If the elasticity is exactly one, the good is said to be </a:t>
            </a:r>
            <a:r>
              <a:rPr lang="en-US" i="1" dirty="0"/>
              <a:t>unit-elastic</a:t>
            </a:r>
            <a:r>
              <a:rPr lang="en-US" dirty="0"/>
              <a:t>. </a:t>
            </a:r>
          </a:p>
        </p:txBody>
      </p:sp>
      <p:sp>
        <p:nvSpPr>
          <p:cNvPr id="4" name="Content Placeholder 3"/>
          <p:cNvSpPr>
            <a:spLocks noGrp="1"/>
          </p:cNvSpPr>
          <p:nvPr>
            <p:ph sz="half" idx="2"/>
          </p:nvPr>
        </p:nvSpPr>
        <p:spPr>
          <a:xfrm>
            <a:off x="6172199" y="805218"/>
            <a:ext cx="6019801" cy="6052782"/>
          </a:xfrm>
        </p:spPr>
        <p:txBody>
          <a:bodyPr>
            <a:normAutofit fontScale="77500" lnSpcReduction="20000"/>
          </a:bodyPr>
          <a:lstStyle/>
          <a:p>
            <a:pPr marL="0" indent="0">
              <a:lnSpc>
                <a:spcPct val="120000"/>
              </a:lnSpc>
              <a:buNone/>
            </a:pPr>
            <a:r>
              <a:rPr lang="en-US" dirty="0" smtClean="0"/>
              <a:t>                      Differing </a:t>
            </a:r>
            <a:r>
              <a:rPr lang="en-US" dirty="0"/>
              <a:t>from price elasticity of demand price elasticity of supply are generally positive numbers because an increase in the price of a good motivates producers to produce more, as relative marginal revenue increases</a:t>
            </a:r>
            <a:r>
              <a:rPr lang="en-US" dirty="0" smtClean="0"/>
              <a:t> </a:t>
            </a:r>
            <a:r>
              <a:rPr lang="en-US" dirty="0"/>
              <a:t>The slope of a supply curve relates changes in price to changes in quantity supplied. A steeper curve means that price changes are correlated with relatively small quantity changes. Steep supply curves derive that the quantity supplied by producers are not particularly sensitive to price changes. Oppositely, flatter supply curves imply that price changes are associated with large quantity changes. Markets with flat supply curves will see large movements in quantity supplied as prices change.</a:t>
            </a:r>
          </a:p>
        </p:txBody>
      </p:sp>
    </p:spTree>
    <p:extLst>
      <p:ext uri="{BB962C8B-B14F-4D97-AF65-F5344CB8AC3E}">
        <p14:creationId xmlns:p14="http://schemas.microsoft.com/office/powerpoint/2010/main" val="2170537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430" y="1"/>
            <a:ext cx="12517990" cy="6858000"/>
          </a:xfrm>
          <a:prstGeom prst="rect">
            <a:avLst/>
          </a:prstGeom>
        </p:spPr>
      </p:pic>
    </p:spTree>
    <p:extLst>
      <p:ext uri="{BB962C8B-B14F-4D97-AF65-F5344CB8AC3E}">
        <p14:creationId xmlns:p14="http://schemas.microsoft.com/office/powerpoint/2010/main" val="19282717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277"/>
            <a:ext cx="12192000" cy="6789761"/>
          </a:xfrm>
          <a:prstGeom prst="rect">
            <a:avLst/>
          </a:prstGeom>
        </p:spPr>
      </p:pic>
    </p:spTree>
    <p:extLst>
      <p:ext uri="{BB962C8B-B14F-4D97-AF65-F5344CB8AC3E}">
        <p14:creationId xmlns:p14="http://schemas.microsoft.com/office/powerpoint/2010/main" val="391709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534" y="0"/>
            <a:ext cx="5295332" cy="2862322"/>
          </a:xfrm>
          <a:prstGeom prst="rect">
            <a:avLst/>
          </a:prstGeom>
        </p:spPr>
        <p:txBody>
          <a:bodyPr wrap="square">
            <a:spAutoFit/>
          </a:bodyPr>
          <a:lstStyle/>
          <a:p>
            <a:pPr>
              <a:buFont typeface="Arial" panose="020B0604020202020204" pitchFamily="34" charset="0"/>
              <a:buChar char="•"/>
            </a:pPr>
            <a:r>
              <a:rPr lang="en-US" b="1" dirty="0"/>
              <a:t>Consumer Surplus and Producer Surplus</a:t>
            </a:r>
          </a:p>
          <a:p>
            <a:pPr>
              <a:buFont typeface="Arial" panose="020B0604020202020204" pitchFamily="34" charset="0"/>
              <a:buChar char="•"/>
            </a:pPr>
            <a:r>
              <a:rPr lang="en-US" dirty="0" smtClean="0">
                <a:solidFill>
                  <a:srgbClr val="374151"/>
                </a:solidFill>
                <a:latin typeface="Inter"/>
              </a:rPr>
              <a:t>The </a:t>
            </a:r>
            <a:r>
              <a:rPr lang="en-US" dirty="0">
                <a:solidFill>
                  <a:srgbClr val="374151"/>
                </a:solidFill>
                <a:latin typeface="Inter"/>
              </a:rPr>
              <a:t>consumer surplus refers to the difference between what a consumer is willing to pay and what they paid for a product.</a:t>
            </a:r>
          </a:p>
          <a:p>
            <a:pPr>
              <a:buFont typeface="Arial" panose="020B0604020202020204" pitchFamily="34" charset="0"/>
              <a:buChar char="•"/>
            </a:pPr>
            <a:r>
              <a:rPr lang="en-US" dirty="0">
                <a:solidFill>
                  <a:srgbClr val="374151"/>
                </a:solidFill>
                <a:latin typeface="Inter"/>
              </a:rPr>
              <a:t>The producer surplus is the difference between the market price and the lowest price a producer is willing to accept to produce a good</a:t>
            </a:r>
            <a:r>
              <a:rPr lang="en-US" dirty="0" smtClean="0">
                <a:solidFill>
                  <a:srgbClr val="374151"/>
                </a:solidFill>
                <a:latin typeface="Inter"/>
              </a:rPr>
              <a:t>.</a:t>
            </a:r>
            <a:r>
              <a:rPr lang="en-US" dirty="0"/>
              <a:t> Both consumer surplus and producer surplus are economic terms used to define market wellness by studying the relationship between the consumers and suppliers.</a:t>
            </a:r>
            <a:endParaRPr lang="en-US" b="0" i="0" dirty="0">
              <a:solidFill>
                <a:srgbClr val="374151"/>
              </a:solidFill>
              <a:effectLst/>
              <a:latin typeface="Inter"/>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253" y="737616"/>
            <a:ext cx="6181344" cy="5382768"/>
          </a:xfrm>
          <a:prstGeom prst="rect">
            <a:avLst/>
          </a:prstGeom>
        </p:spPr>
      </p:pic>
    </p:spTree>
    <p:extLst>
      <p:ext uri="{BB962C8B-B14F-4D97-AF65-F5344CB8AC3E}">
        <p14:creationId xmlns:p14="http://schemas.microsoft.com/office/powerpoint/2010/main" val="2547454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27294"/>
            <a:ext cx="12191999" cy="6278642"/>
          </a:xfrm>
          <a:prstGeom prst="rect">
            <a:avLst/>
          </a:prstGeom>
        </p:spPr>
        <p:txBody>
          <a:bodyPr wrap="square">
            <a:spAutoFit/>
          </a:bodyPr>
          <a:lstStyle/>
          <a:p>
            <a:pPr>
              <a:lnSpc>
                <a:spcPct val="150000"/>
              </a:lnSpc>
            </a:pPr>
            <a:r>
              <a:rPr lang="en-US" sz="2000" dirty="0" smtClean="0"/>
              <a:t> </a:t>
            </a:r>
            <a:r>
              <a:rPr lang="en-US" sz="2800" b="1" u="sng" dirty="0" smtClean="0"/>
              <a:t>Supply  And Elasticity of Supply</a:t>
            </a:r>
          </a:p>
          <a:p>
            <a:pPr>
              <a:lnSpc>
                <a:spcPct val="150000"/>
              </a:lnSpc>
            </a:pPr>
            <a:r>
              <a:rPr lang="en-US" sz="2000" b="1" dirty="0" smtClean="0"/>
              <a:t>              </a:t>
            </a:r>
            <a:r>
              <a:rPr lang="en-US" sz="2000" dirty="0" smtClean="0"/>
              <a:t> </a:t>
            </a:r>
            <a:r>
              <a:rPr lang="en-US" sz="2000" dirty="0"/>
              <a:t>As the Supply refers to the quantity of a commodity that a firm is willing and able to offer for sale at a given price during a given period of time and Law of supply states that other factors remaining constant, price and quantity supplied of a good are directly related to each other. In other words, when the price paid by buyers for a good rises, then suppliers increase the supply of that good in the market. </a:t>
            </a:r>
          </a:p>
          <a:p>
            <a:pPr>
              <a:lnSpc>
                <a:spcPct val="150000"/>
              </a:lnSpc>
            </a:pPr>
            <a:r>
              <a:rPr lang="en-US" sz="2000" dirty="0"/>
              <a:t> . Elasticity is defined as a proportionate change in one variable over the proportionate change in another variable .</a:t>
            </a:r>
          </a:p>
          <a:p>
            <a:pPr>
              <a:lnSpc>
                <a:spcPct val="150000"/>
              </a:lnSpc>
            </a:pPr>
            <a:r>
              <a:rPr lang="en-US" sz="2000" dirty="0"/>
              <a:t>           </a:t>
            </a:r>
            <a:r>
              <a:rPr lang="en-US" sz="2000" b="1" dirty="0"/>
              <a:t>Price elasticity of supply measures the responsiveness to the supply of a good or service after a change in its market price. According to basic economic theory, the supply of a good will increase when its price rises. Conversely, the supply of a good will decrease when its price decreases.  </a:t>
            </a:r>
            <a:r>
              <a:rPr lang="en-US" sz="2000" dirty="0"/>
              <a:t>Price elasticity of supply is defined as the percentage change in quantity supplied caused by a given percentage change in own price of the commodity. It is measured as the ratio between the percentage change in quantity supplied and the percentage change in the price of the commodity.</a:t>
            </a:r>
            <a:r>
              <a:rPr lang="en-US" sz="2000" b="1" dirty="0"/>
              <a:t> </a:t>
            </a:r>
            <a:r>
              <a:rPr lang="en-US" sz="2000" dirty="0"/>
              <a:t>In other words The price elasticity of supply (PES) is the measure of the responsiveness in quantity supplied (QS) to a change in price for a specific good (% Change QS / % Change in Price). </a:t>
            </a:r>
            <a:endParaRPr lang="en-US" sz="2000" b="1" dirty="0"/>
          </a:p>
        </p:txBody>
      </p:sp>
    </p:spTree>
    <p:extLst>
      <p:ext uri="{BB962C8B-B14F-4D97-AF65-F5344CB8AC3E}">
        <p14:creationId xmlns:p14="http://schemas.microsoft.com/office/powerpoint/2010/main" val="3151258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ice Elasticity Formula | Calculator (Excel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29" y="368487"/>
            <a:ext cx="10877265" cy="542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14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941" y="579549"/>
            <a:ext cx="11134859" cy="5597414"/>
          </a:xfrm>
        </p:spPr>
        <p:txBody>
          <a:bodyPr>
            <a:normAutofit fontScale="92500" lnSpcReduction="10000"/>
          </a:bodyPr>
          <a:lstStyle/>
          <a:p>
            <a:pPr fontAlgn="base"/>
            <a:r>
              <a:rPr lang="en-US" dirty="0" smtClean="0"/>
              <a:t>                                 Theoretically</a:t>
            </a:r>
            <a:r>
              <a:rPr lang="en-US" dirty="0"/>
              <a:t>, if left alone, a market will naturally settle into equilibrium: the equilibrium price ensures that all sellers who are willing to sell at that price, and all buyers who are willing to buy at that price will get what they want. At equilibrium, supply is exactly equal to demand. However, in some cases, the government will interfere with the market, putting in price ceilings or price floors, charging taxes, or using other measures to reshape the economy</a:t>
            </a:r>
            <a:r>
              <a:rPr lang="en-US" dirty="0" smtClean="0"/>
              <a:t>.</a:t>
            </a:r>
            <a:r>
              <a:rPr lang="en-US" b="1" dirty="0"/>
              <a:t> </a:t>
            </a:r>
            <a:endParaRPr lang="en-US" b="1" dirty="0" smtClean="0"/>
          </a:p>
          <a:p>
            <a:pPr fontAlgn="base"/>
            <a:r>
              <a:rPr lang="en-US" b="1" dirty="0" smtClean="0"/>
              <a:t>Price </a:t>
            </a:r>
            <a:r>
              <a:rPr lang="en-US" b="1" dirty="0"/>
              <a:t>Ceilings</a:t>
            </a:r>
          </a:p>
          <a:p>
            <a:pPr fontAlgn="base"/>
            <a:r>
              <a:rPr lang="en-US" dirty="0"/>
              <a:t>A price ceiling is an upper limit for the price of a good: once a price ceiling has been put in, sellers cannot charge more than that. In most cases, price ceilings are below market price. If a price ceiling is set at or above market price, there will be no noticeable effect, and the ceiling is only a preventative measure. If the ceiling is set below market price, however, there will be a shortage of goods. For instance, if the government thinks 1) that people need bread to live, and 2) that the market price of bread is too high, then they might install a price ceiling. Assume that the following graph represents the market for bread. At equilibrium, the price will be p*, and the quantity will be q*. </a:t>
            </a:r>
          </a:p>
        </p:txBody>
      </p:sp>
      <p:sp>
        <p:nvSpPr>
          <p:cNvPr id="4" name="Rectangle 1"/>
          <p:cNvSpPr>
            <a:spLocks noGrp="1" noChangeArrowheads="1"/>
          </p:cNvSpPr>
          <p:nvPr>
            <p:ph type="title"/>
          </p:nvPr>
        </p:nvSpPr>
        <p:spPr bwMode="auto">
          <a:xfrm>
            <a:off x="838200" y="-88491"/>
            <a:ext cx="676033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484848"/>
                </a:solidFill>
                <a:effectLst/>
                <a:latin typeface="Raleway"/>
              </a:rPr>
              <a:t>Government Intervention with Markets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292C2E"/>
                </a:solidFill>
                <a:effectLst/>
                <a:latin typeface="Raleway"/>
              </a:rPr>
              <a:t/>
            </a:r>
            <a:br>
              <a:rPr kumimoji="0" lang="en-US" sz="2800" b="0" i="0" u="none" strike="noStrike" cap="none" normalizeH="0" baseline="0" dirty="0" smtClean="0">
                <a:ln>
                  <a:noFill/>
                </a:ln>
                <a:solidFill>
                  <a:srgbClr val="292C2E"/>
                </a:solidFill>
                <a:effectLst/>
                <a:latin typeface="Raleway"/>
              </a:rPr>
            </a:br>
            <a:endParaRPr kumimoji="0" lang="en-US"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625515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30225"/>
          </a:xfrm>
        </p:spPr>
        <p:txBody>
          <a:bodyPr>
            <a:normAutofit fontScale="90000"/>
          </a:bodyPr>
          <a:lstStyle/>
          <a:p>
            <a:endParaRPr lang="en-US" dirty="0"/>
          </a:p>
        </p:txBody>
      </p:sp>
      <p:sp>
        <p:nvSpPr>
          <p:cNvPr id="4" name="Text Placeholder 3"/>
          <p:cNvSpPr>
            <a:spLocks noGrp="1"/>
          </p:cNvSpPr>
          <p:nvPr>
            <p:ph type="body" sz="half" idx="2"/>
          </p:nvPr>
        </p:nvSpPr>
        <p:spPr>
          <a:xfrm>
            <a:off x="206062" y="1326524"/>
            <a:ext cx="4977126" cy="5070498"/>
          </a:xfrm>
        </p:spPr>
        <p:txBody>
          <a:bodyPr/>
          <a:lstStyle/>
          <a:p>
            <a:r>
              <a:rPr lang="en-US" sz="2000" dirty="0"/>
              <a:t> </a:t>
            </a:r>
            <a:r>
              <a:rPr lang="en-US" sz="2000" dirty="0" smtClean="0"/>
              <a:t>The </a:t>
            </a:r>
            <a:r>
              <a:rPr lang="en-US" sz="2000" dirty="0"/>
              <a:t>government puts in a price ceiling, we can see that the quantity demanded will exceed the quantity supplied, meaning that not enough bread will be supplied to satisfy demand. Such a situation is called a shortage. Because price ceilings are installed in the interests of the buyers, the government has to decide which situation is preferable for the buyers: not being able to afford any bread, or not having enough bread to go around.</a:t>
            </a:r>
          </a:p>
          <a:p>
            <a:endParaRPr lang="en-US" dirty="0"/>
          </a:p>
        </p:txBody>
      </p:sp>
      <p:pic>
        <p:nvPicPr>
          <p:cNvPr id="5" name="Picture 2" descr="http://img.sparknotes.com/figures/0/039bab1e6f1ef2a65b5f4c8ddc66073a/ceiling.gif"/>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bwMode="auto">
          <a:xfrm>
            <a:off x="5183188" y="1506827"/>
            <a:ext cx="6172200" cy="499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1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017306"/>
          </a:xfrm>
          <a:prstGeom prst="rect">
            <a:avLst/>
          </a:prstGeom>
        </p:spPr>
        <p:txBody>
          <a:bodyPr wrap="square">
            <a:spAutoFit/>
          </a:bodyPr>
          <a:lstStyle/>
          <a:p>
            <a:pPr>
              <a:lnSpc>
                <a:spcPct val="150000"/>
              </a:lnSpc>
            </a:pPr>
            <a:r>
              <a:rPr lang="en-US" dirty="0" smtClean="0"/>
              <a:t>                       The production of goods and services in command economies is often done by state-owned enterprises, which are government owned companies. In centrally planned economies, which are sometimes referred to as "command economies", prices are controlled by bureaucrats   In a command system, there is a dominant, centralized authority –usually the government – that controls a significant portion of the economic structure. The government comes in and exercises control over the resources. Centralized control covers valuable resources . The people regulate other less important sectors of the economy, such as agriculture. Command economies are rigid compared to other systems. They react slowly to change because power is centralized. That makes them vulnerable to economic crises or emergencies, as they cannot quickly adjust to changed conditions</a:t>
            </a:r>
          </a:p>
          <a:p>
            <a:pPr>
              <a:lnSpc>
                <a:spcPct val="150000"/>
              </a:lnSpc>
            </a:pPr>
            <a:r>
              <a:rPr lang="en-US" sz="2400" b="1" u="sng" dirty="0" smtClean="0"/>
              <a:t>Characteristics of a Socialist Economy planned economy</a:t>
            </a:r>
            <a:br>
              <a:rPr lang="en-US" sz="2400" b="1" u="sng" dirty="0" smtClean="0"/>
            </a:br>
            <a:r>
              <a:rPr lang="en-US" sz="2400" b="1" dirty="0" smtClean="0"/>
              <a:t> </a:t>
            </a:r>
            <a:r>
              <a:rPr lang="en-US" sz="2400" dirty="0" err="1" smtClean="0"/>
              <a:t>i</a:t>
            </a:r>
            <a:r>
              <a:rPr lang="en-US" sz="2400" dirty="0" smtClean="0"/>
              <a:t>) </a:t>
            </a:r>
            <a:r>
              <a:rPr lang="en-US" dirty="0" smtClean="0"/>
              <a:t>Ownership by government</a:t>
            </a:r>
          </a:p>
          <a:p>
            <a:pPr>
              <a:lnSpc>
                <a:spcPct val="150000"/>
              </a:lnSpc>
            </a:pPr>
            <a:r>
              <a:rPr lang="en-US" dirty="0" smtClean="0"/>
              <a:t>ii)   Decisions on what to produce, how to produce and how to distribute goods taken at national bureaucratic level</a:t>
            </a:r>
          </a:p>
          <a:p>
            <a:pPr>
              <a:lnSpc>
                <a:spcPct val="150000"/>
              </a:lnSpc>
            </a:pPr>
            <a:r>
              <a:rPr lang="en-US" dirty="0" smtClean="0"/>
              <a:t>iii)  Prices usually set by price controls rather than market forces.</a:t>
            </a:r>
          </a:p>
          <a:p>
            <a:pPr>
              <a:lnSpc>
                <a:spcPct val="150000"/>
              </a:lnSpc>
            </a:pPr>
            <a:r>
              <a:rPr lang="en-US" dirty="0" smtClean="0"/>
              <a:t>iv)  Distribution according to ration books.</a:t>
            </a:r>
          </a:p>
          <a:p>
            <a:pPr>
              <a:lnSpc>
                <a:spcPct val="150000"/>
              </a:lnSpc>
            </a:pPr>
            <a:r>
              <a:rPr lang="en-US" dirty="0" smtClean="0"/>
              <a:t>v)   Production could be planned for five or ten years in advance</a:t>
            </a:r>
          </a:p>
          <a:p>
            <a:pPr>
              <a:lnSpc>
                <a:spcPct val="150000"/>
              </a:lnSpc>
            </a:pPr>
            <a:r>
              <a:rPr lang="en-US" dirty="0" smtClean="0"/>
              <a:t>vi)  Requires more levels of bureaucracy to manage and plan economic decisions</a:t>
            </a:r>
          </a:p>
          <a:p>
            <a:pPr>
              <a:lnSpc>
                <a:spcPct val="150000"/>
              </a:lnSpc>
            </a:pPr>
            <a:r>
              <a:rPr lang="en-US" dirty="0" smtClean="0"/>
              <a:t>vii)  Scope for inefficiency is less due to lack of incentive</a:t>
            </a:r>
          </a:p>
          <a:p>
            <a:pPr>
              <a:lnSpc>
                <a:spcPct val="150000"/>
              </a:lnSpc>
            </a:pPr>
            <a:r>
              <a:rPr lang="en-US" dirty="0" smtClean="0"/>
              <a:t>viii) Often required degree of political control and censorship</a:t>
            </a:r>
            <a:endParaRPr lang="en-US" dirty="0"/>
          </a:p>
        </p:txBody>
      </p:sp>
    </p:spTree>
    <p:extLst>
      <p:ext uri="{BB962C8B-B14F-4D97-AF65-F5344CB8AC3E}">
        <p14:creationId xmlns:p14="http://schemas.microsoft.com/office/powerpoint/2010/main" val="534834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9" y="0"/>
            <a:ext cx="3384482" cy="1159099"/>
          </a:xfrm>
        </p:spPr>
        <p:txBody>
          <a:bodyPr>
            <a:normAutofit/>
          </a:bodyPr>
          <a:lstStyle/>
          <a:p>
            <a:r>
              <a:rPr lang="en-US" b="1" dirty="0"/>
              <a:t>Price Floors</a:t>
            </a:r>
            <a:br>
              <a:rPr lang="en-US" b="1" dirty="0"/>
            </a:br>
            <a:endParaRPr lang="en-US" dirty="0"/>
          </a:p>
        </p:txBody>
      </p:sp>
      <p:sp>
        <p:nvSpPr>
          <p:cNvPr id="4" name="Text Placeholder 3"/>
          <p:cNvSpPr>
            <a:spLocks noGrp="1"/>
          </p:cNvSpPr>
          <p:nvPr>
            <p:ph type="body" sz="half" idx="2"/>
          </p:nvPr>
        </p:nvSpPr>
        <p:spPr>
          <a:xfrm>
            <a:off x="618186" y="1609859"/>
            <a:ext cx="5409127" cy="4404575"/>
          </a:xfrm>
        </p:spPr>
        <p:txBody>
          <a:bodyPr>
            <a:normAutofit fontScale="62500" lnSpcReduction="20000"/>
          </a:bodyPr>
          <a:lstStyle/>
          <a:p>
            <a:pPr fontAlgn="base">
              <a:lnSpc>
                <a:spcPct val="120000"/>
              </a:lnSpc>
            </a:pPr>
            <a:r>
              <a:rPr lang="en-US" sz="3200" dirty="0" smtClean="0"/>
              <a:t>        The </a:t>
            </a:r>
            <a:r>
              <a:rPr lang="en-US" sz="3200" dirty="0"/>
              <a:t>opposite of a price ceiling is a price floor. A price floor is an artificially introduced minimum for the price of a good. In most cases, the price floor is above the market price. Price floors are usually put in to benefit sellers. For example, price floors are sometimes used for agricultural products. The market price can sometimes be so low that farmers cannot make enough money to support themselves. In such cases, the government steps in and sets a price floor, which can cause problems of its own:</a:t>
            </a:r>
            <a:br>
              <a:rPr lang="en-US" sz="3200" dirty="0"/>
            </a:br>
            <a:endParaRPr lang="en-US" sz="3200" dirty="0"/>
          </a:p>
          <a:p>
            <a:r>
              <a:rPr lang="en-US" dirty="0"/>
              <a:t/>
            </a:r>
            <a:br>
              <a:rPr lang="en-US" dirty="0"/>
            </a:br>
            <a:endParaRPr lang="en-US" dirty="0"/>
          </a:p>
        </p:txBody>
      </p:sp>
      <p:pic>
        <p:nvPicPr>
          <p:cNvPr id="3074" name="Picture 2" descr="http://img.sparknotes.com/figures/0/039bab1e6f1ef2a65b5f4c8ddc66073a/floor.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07695" y="1159099"/>
            <a:ext cx="5921173" cy="508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72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1014770" cy="530225"/>
          </a:xfrm>
        </p:spPr>
        <p:txBody>
          <a:bodyPr>
            <a:normAutofit fontScale="90000"/>
          </a:bodyPr>
          <a:lstStyle/>
          <a:p>
            <a:r>
              <a:rPr lang="en-US" b="1" u="sng" dirty="0" smtClean="0">
                <a:latin typeface="Arial Black" panose="020B0A04020102020204" pitchFamily="34" charset="0"/>
              </a:rPr>
              <a:t>TAX</a:t>
            </a:r>
            <a:endParaRPr lang="en-US" b="1" u="sng" dirty="0">
              <a:latin typeface="Arial Black" panose="020B0A04020102020204" pitchFamily="34" charset="0"/>
            </a:endParaRPr>
          </a:p>
        </p:txBody>
      </p:sp>
      <p:sp>
        <p:nvSpPr>
          <p:cNvPr id="4" name="Text Placeholder 3"/>
          <p:cNvSpPr>
            <a:spLocks noGrp="1"/>
          </p:cNvSpPr>
          <p:nvPr>
            <p:ph type="body" sz="half" idx="2"/>
          </p:nvPr>
        </p:nvSpPr>
        <p:spPr>
          <a:xfrm>
            <a:off x="128789" y="1210614"/>
            <a:ext cx="4893971" cy="5422006"/>
          </a:xfrm>
        </p:spPr>
        <p:txBody>
          <a:bodyPr>
            <a:normAutofit/>
          </a:bodyPr>
          <a:lstStyle/>
          <a:p>
            <a:pPr>
              <a:lnSpc>
                <a:spcPct val="100000"/>
              </a:lnSpc>
            </a:pPr>
            <a:r>
              <a:rPr lang="en-US" sz="2000" dirty="0"/>
              <a:t>Another way in which the government can alter the market is through taxes. One such example is in the tobacco market: if the government would like to discourage the sale and use of tobacco, they would charge tobacco sellers a tax on tobacco products. In most cases, sellers pass as much of the added cost on to buyers as possible. Because the sellers don't want to lose any profits, they have to increase their selling price in order to maintain the same profit margin, since they had to pay an extra tax when obtaining the products for resale. In such cases, the supply curve will shift vertically by the exact amount of the tax.</a:t>
            </a:r>
          </a:p>
          <a:p>
            <a:pPr>
              <a:lnSpc>
                <a:spcPct val="100000"/>
              </a:lnSpc>
            </a:pPr>
            <a:endParaRPr lang="en-US" sz="2000" dirty="0"/>
          </a:p>
        </p:txBody>
      </p:sp>
      <p:pic>
        <p:nvPicPr>
          <p:cNvPr id="5" name="Picture 2" descr="http://img.sparknotes.com/figures/0/039bab1e6f1ef2a65b5f4c8ddc66073a/tax.gif"/>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3461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9" y="0"/>
            <a:ext cx="2199625" cy="987425"/>
          </a:xfrm>
        </p:spPr>
        <p:txBody>
          <a:bodyPr>
            <a:normAutofit/>
          </a:bodyPr>
          <a:lstStyle/>
          <a:p>
            <a:r>
              <a:rPr lang="en-US" b="1" dirty="0"/>
              <a:t>Subsidy</a:t>
            </a:r>
            <a:br>
              <a:rPr lang="en-US" b="1" dirty="0"/>
            </a:b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7154" y="540913"/>
            <a:ext cx="6834895" cy="5228822"/>
          </a:xfrm>
        </p:spPr>
      </p:pic>
      <p:sp>
        <p:nvSpPr>
          <p:cNvPr id="4" name="Text Placeholder 3"/>
          <p:cNvSpPr>
            <a:spLocks noGrp="1"/>
          </p:cNvSpPr>
          <p:nvPr>
            <p:ph type="body" sz="half" idx="2"/>
          </p:nvPr>
        </p:nvSpPr>
        <p:spPr>
          <a:xfrm>
            <a:off x="141668" y="540913"/>
            <a:ext cx="4945487" cy="5328075"/>
          </a:xfrm>
        </p:spPr>
        <p:txBody>
          <a:bodyPr>
            <a:normAutofit/>
          </a:bodyPr>
          <a:lstStyle/>
          <a:p>
            <a:r>
              <a:rPr lang="en-US" sz="2400" dirty="0"/>
              <a:t>A subsidy is a benefit given to an individual, business, or institution, usually by the government. It can be direct (such as cash payments) or indirect (such as tax breaks). A subsidy is a direct or indirect payment to individuals or firms, usually in the form of a cash payment from the government or a targeted tax cut.</a:t>
            </a:r>
          </a:p>
          <a:p>
            <a:r>
              <a:rPr lang="en-US" sz="2400" dirty="0" smtClean="0"/>
              <a:t>The </a:t>
            </a:r>
            <a:r>
              <a:rPr lang="en-US" sz="2400" dirty="0"/>
              <a:t>subsidy is typically given to remove some type of burden, and it is often considered to be in the overall interest of the public, given to promote a social good or an economic policy.</a:t>
            </a:r>
          </a:p>
        </p:txBody>
      </p:sp>
    </p:spTree>
    <p:extLst>
      <p:ext uri="{BB962C8B-B14F-4D97-AF65-F5344CB8AC3E}">
        <p14:creationId xmlns:p14="http://schemas.microsoft.com/office/powerpoint/2010/main" val="13501788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7248138"/>
          </a:xfrm>
          <a:prstGeom prst="rect">
            <a:avLst/>
          </a:prstGeom>
        </p:spPr>
        <p:txBody>
          <a:bodyPr wrap="square">
            <a:spAutoFit/>
          </a:bodyPr>
          <a:lstStyle/>
          <a:p>
            <a:r>
              <a:rPr lang="en-US" sz="2400" b="1" u="sng" dirty="0"/>
              <a:t>Market Structure</a:t>
            </a:r>
          </a:p>
          <a:p>
            <a:r>
              <a:rPr lang="en-US" dirty="0" smtClean="0">
                <a:solidFill>
                  <a:srgbClr val="51565E"/>
                </a:solidFill>
                <a:latin typeface="Calibri" panose="020F0502020204030204" pitchFamily="34" charset="0"/>
                <a:cs typeface="Calibri" panose="020F0502020204030204" pitchFamily="34" charset="0"/>
              </a:rPr>
              <a:t>Market </a:t>
            </a:r>
            <a:r>
              <a:rPr lang="en-US" dirty="0">
                <a:solidFill>
                  <a:srgbClr val="51565E"/>
                </a:solidFill>
                <a:latin typeface="Calibri" panose="020F0502020204030204" pitchFamily="34" charset="0"/>
                <a:cs typeface="Calibri" panose="020F0502020204030204" pitchFamily="34" charset="0"/>
              </a:rPr>
              <a:t>structure refers to the way that various industries are classified and differentiated in accordance with their degree and nature of competition for products and </a:t>
            </a:r>
            <a:r>
              <a:rPr lang="en-US" dirty="0" smtClean="0">
                <a:solidFill>
                  <a:srgbClr val="51565E"/>
                </a:solidFill>
                <a:latin typeface="Calibri" panose="020F0502020204030204" pitchFamily="34" charset="0"/>
                <a:cs typeface="Calibri" panose="020F0502020204030204" pitchFamily="34" charset="0"/>
              </a:rPr>
              <a:t>services</a:t>
            </a:r>
            <a:r>
              <a:rPr lang="en-US" dirty="0" smtClean="0">
                <a:solidFill>
                  <a:srgbClr val="51565E"/>
                </a:solidFill>
                <a:latin typeface="Roboto"/>
              </a:rPr>
              <a:t>. </a:t>
            </a:r>
            <a:r>
              <a:rPr lang="en-US" dirty="0" smtClean="0"/>
              <a:t>According </a:t>
            </a:r>
            <a:r>
              <a:rPr lang="en-US" dirty="0"/>
              <a:t>to economic theory, market structure describes how firms are differentiated and categorized by the types of products they sell and how those items influence their operations. A market structure helps us to understand what differentiates markets from one another</a:t>
            </a:r>
            <a:r>
              <a:rPr lang="en-US" dirty="0" smtClean="0"/>
              <a:t>.</a:t>
            </a:r>
          </a:p>
          <a:p>
            <a:r>
              <a:rPr lang="en-US" dirty="0"/>
              <a:t>The types of market structures include the following:</a:t>
            </a:r>
          </a:p>
          <a:p>
            <a:endParaRPr lang="en-US" b="1" u="sng" dirty="0"/>
          </a:p>
          <a:p>
            <a:r>
              <a:rPr lang="en-US" b="1" u="sng" dirty="0" smtClean="0"/>
              <a:t>Perfect competition</a:t>
            </a:r>
            <a:r>
              <a:rPr lang="en-US" b="1" u="sng" dirty="0"/>
              <a:t> </a:t>
            </a:r>
            <a:r>
              <a:rPr lang="en-US" b="1" u="sng" dirty="0" smtClean="0"/>
              <a:t>market</a:t>
            </a:r>
            <a:r>
              <a:rPr lang="en-US" dirty="0" smtClean="0"/>
              <a:t> </a:t>
            </a:r>
          </a:p>
          <a:p>
            <a:r>
              <a:rPr lang="en-US" dirty="0"/>
              <a:t> </a:t>
            </a:r>
            <a:r>
              <a:rPr lang="en-US" dirty="0" smtClean="0"/>
              <a:t>             A </a:t>
            </a:r>
            <a:r>
              <a:rPr lang="en-US" dirty="0"/>
              <a:t>theoretical market structure that features no barriers to entry, an unlimited number of producers and consumers, and a perfectly elastic demand curve </a:t>
            </a:r>
            <a:endParaRPr lang="en-US" dirty="0" smtClean="0"/>
          </a:p>
          <a:p>
            <a:endParaRPr lang="en-US" dirty="0" smtClean="0"/>
          </a:p>
          <a:p>
            <a:r>
              <a:rPr lang="en-US" b="1" u="sng" dirty="0" smtClean="0"/>
              <a:t>Imperfect </a:t>
            </a:r>
            <a:r>
              <a:rPr lang="en-US" b="1" u="sng" dirty="0"/>
              <a:t>competition market</a:t>
            </a:r>
            <a:r>
              <a:rPr lang="en-US" dirty="0"/>
              <a:t> </a:t>
            </a:r>
          </a:p>
          <a:p>
            <a:endParaRPr lang="en-US" b="1" u="sng" dirty="0" smtClean="0"/>
          </a:p>
          <a:p>
            <a:r>
              <a:rPr lang="en-US" b="1" u="sng" dirty="0" smtClean="0"/>
              <a:t>Monopoly</a:t>
            </a:r>
            <a:r>
              <a:rPr lang="en-US" dirty="0"/>
              <a:t>, in which there is only one provider of a product or service.</a:t>
            </a:r>
          </a:p>
          <a:p>
            <a:r>
              <a:rPr lang="en-US" dirty="0"/>
              <a:t>Natural monopoly, a monopoly in which economies of scale cause efficiency to increase continuously with the size of the firm. A firm is a natural monopoly if it is able to serve the entire market demand at a lower cost than any combination of two or more smaller, more specialized firms</a:t>
            </a:r>
            <a:r>
              <a:rPr lang="en-US" dirty="0" smtClean="0"/>
              <a:t>.</a:t>
            </a:r>
            <a:r>
              <a:rPr lang="en-US" dirty="0"/>
              <a:t> </a:t>
            </a:r>
            <a:endParaRPr lang="en-US" dirty="0" smtClean="0"/>
          </a:p>
          <a:p>
            <a:pPr>
              <a:lnSpc>
                <a:spcPct val="150000"/>
              </a:lnSpc>
            </a:pPr>
            <a:r>
              <a:rPr lang="en-US" b="1" u="sng" dirty="0" smtClean="0"/>
              <a:t>Duopoly</a:t>
            </a:r>
            <a:r>
              <a:rPr lang="en-US" dirty="0"/>
              <a:t>, a special m</a:t>
            </a:r>
            <a:r>
              <a:rPr lang="en-US" dirty="0" smtClean="0"/>
              <a:t>arket </a:t>
            </a:r>
            <a:r>
              <a:rPr lang="en-US" dirty="0"/>
              <a:t>with two firms</a:t>
            </a:r>
          </a:p>
          <a:p>
            <a:pPr>
              <a:lnSpc>
                <a:spcPct val="150000"/>
              </a:lnSpc>
            </a:pPr>
            <a:r>
              <a:rPr lang="en-US" b="1" u="sng" dirty="0"/>
              <a:t>Oligopoly</a:t>
            </a:r>
            <a:r>
              <a:rPr lang="en-US" dirty="0"/>
              <a:t>, in which a market is by a small number of firms that together control the majority of the market share.</a:t>
            </a:r>
          </a:p>
          <a:p>
            <a:pPr>
              <a:lnSpc>
                <a:spcPct val="150000"/>
              </a:lnSpc>
            </a:pPr>
            <a:r>
              <a:rPr lang="en-US" b="1" u="sng" dirty="0" smtClean="0"/>
              <a:t>Monopolistic </a:t>
            </a:r>
            <a:r>
              <a:rPr lang="en-US" b="1" u="sng" dirty="0"/>
              <a:t>competition</a:t>
            </a:r>
            <a:r>
              <a:rPr lang="en-US" dirty="0"/>
              <a:t>, also called competitive market, where there is a large number of firms, each having a small proportion of the market share and slightly differentiated products.</a:t>
            </a:r>
          </a:p>
          <a:p>
            <a:pPr>
              <a:lnSpc>
                <a:spcPct val="150000"/>
              </a:lnSpc>
            </a:pPr>
            <a:r>
              <a:rPr lang="en-US" b="1" u="sng" dirty="0" smtClean="0"/>
              <a:t>Monopsony</a:t>
            </a:r>
            <a:r>
              <a:rPr lang="en-US" dirty="0"/>
              <a:t>, when there is only one buyer in a market</a:t>
            </a:r>
            <a:r>
              <a:rPr lang="en-US" dirty="0" smtClean="0"/>
              <a:t>.</a:t>
            </a:r>
            <a:endParaRPr lang="en-US" dirty="0"/>
          </a:p>
          <a:p>
            <a:endParaRPr lang="en-US" dirty="0"/>
          </a:p>
        </p:txBody>
      </p:sp>
    </p:spTree>
    <p:extLst>
      <p:ext uri="{BB962C8B-B14F-4D97-AF65-F5344CB8AC3E}">
        <p14:creationId xmlns:p14="http://schemas.microsoft.com/office/powerpoint/2010/main" val="1782837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
            <a:ext cx="12191999" cy="7448193"/>
          </a:xfrm>
          <a:prstGeom prst="rect">
            <a:avLst/>
          </a:prstGeom>
        </p:spPr>
        <p:txBody>
          <a:bodyPr wrap="square">
            <a:spAutoFit/>
          </a:bodyPr>
          <a:lstStyle/>
          <a:p>
            <a:r>
              <a:rPr lang="en-US" sz="2800" b="1" dirty="0" smtClean="0"/>
              <a:t>Characteristics </a:t>
            </a:r>
            <a:r>
              <a:rPr lang="en-US" sz="2800" b="1" dirty="0"/>
              <a:t>of a perfect competition market</a:t>
            </a:r>
            <a:endParaRPr lang="en-US" sz="2800" b="1" dirty="0" smtClean="0">
              <a:solidFill>
                <a:srgbClr val="1F1F1F"/>
              </a:solidFill>
              <a:latin typeface="Google Sans"/>
            </a:endParaRPr>
          </a:p>
          <a:p>
            <a:pPr>
              <a:lnSpc>
                <a:spcPct val="150000"/>
              </a:lnSpc>
            </a:pPr>
            <a:r>
              <a:rPr lang="en-US" b="1" dirty="0" smtClean="0">
                <a:solidFill>
                  <a:srgbClr val="1F1F1F"/>
                </a:solidFill>
                <a:latin typeface="Google Sans"/>
              </a:rPr>
              <a:t>1) </a:t>
            </a:r>
            <a:r>
              <a:rPr lang="en-US" sz="2000" b="1" dirty="0" smtClean="0"/>
              <a:t>Large</a:t>
            </a:r>
            <a:r>
              <a:rPr lang="en-US" sz="2000" b="1" dirty="0"/>
              <a:t> Number of Buyers and </a:t>
            </a:r>
            <a:r>
              <a:rPr lang="en-US" sz="2000" b="1" dirty="0" smtClean="0"/>
              <a:t>Sellers</a:t>
            </a:r>
            <a:r>
              <a:rPr lang="en-US" sz="2000" dirty="0"/>
              <a:t> </a:t>
            </a:r>
            <a:endParaRPr lang="en-US" sz="2000" dirty="0" smtClean="0"/>
          </a:p>
          <a:p>
            <a:pPr>
              <a:lnSpc>
                <a:spcPct val="150000"/>
              </a:lnSpc>
            </a:pPr>
            <a:r>
              <a:rPr lang="en-US" sz="2000" b="1" dirty="0" smtClean="0"/>
              <a:t>2)Perfect </a:t>
            </a:r>
            <a:r>
              <a:rPr lang="en-US" sz="2000" b="1" dirty="0"/>
              <a:t>competition </a:t>
            </a:r>
            <a:r>
              <a:rPr lang="en-US" sz="2000" b="1" dirty="0" smtClean="0"/>
              <a:t> </a:t>
            </a:r>
            <a:r>
              <a:rPr lang="en-US" sz="2000" b="1" dirty="0"/>
              <a:t>with many buyers and sellers, similar products, and substitutes</a:t>
            </a:r>
            <a:r>
              <a:rPr lang="en-US" sz="2000" dirty="0"/>
              <a:t>. </a:t>
            </a:r>
            <a:endParaRPr lang="en-US" sz="2000" dirty="0" smtClean="0"/>
          </a:p>
          <a:p>
            <a:pPr>
              <a:lnSpc>
                <a:spcPct val="150000"/>
              </a:lnSpc>
            </a:pPr>
            <a:r>
              <a:rPr lang="en-US" sz="2000" b="1" dirty="0" smtClean="0"/>
              <a:t>3)All </a:t>
            </a:r>
            <a:r>
              <a:rPr lang="en-US" sz="2000" b="1" dirty="0"/>
              <a:t>parties in the market have complete and accurate information about product quality, price, and other relevant </a:t>
            </a:r>
            <a:r>
              <a:rPr lang="en-US" sz="2000" b="1" dirty="0" smtClean="0"/>
              <a:t>factors </a:t>
            </a:r>
          </a:p>
          <a:p>
            <a:pPr>
              <a:lnSpc>
                <a:spcPct val="150000"/>
              </a:lnSpc>
            </a:pPr>
            <a:r>
              <a:rPr lang="en-US" sz="2000" b="1" dirty="0" smtClean="0"/>
              <a:t>4)Free </a:t>
            </a:r>
            <a:r>
              <a:rPr lang="en-US" sz="2000" b="1" dirty="0"/>
              <a:t>Entry and Exit</a:t>
            </a:r>
            <a:r>
              <a:rPr lang="en-US" sz="2000" dirty="0"/>
              <a:t> </a:t>
            </a:r>
            <a:r>
              <a:rPr lang="en-US" sz="2000" b="1" dirty="0"/>
              <a:t>of </a:t>
            </a:r>
            <a:r>
              <a:rPr lang="en-US" sz="2000" b="1" dirty="0" smtClean="0"/>
              <a:t>Firms in the Market or Industry</a:t>
            </a:r>
          </a:p>
          <a:p>
            <a:pPr>
              <a:lnSpc>
                <a:spcPct val="150000"/>
              </a:lnSpc>
            </a:pPr>
            <a:r>
              <a:rPr lang="en-US" sz="2000" b="1" dirty="0" smtClean="0"/>
              <a:t>5)Homogeneous Product</a:t>
            </a:r>
            <a:r>
              <a:rPr lang="en-US" sz="2000" dirty="0"/>
              <a:t>s</a:t>
            </a:r>
            <a:r>
              <a:rPr lang="en-US" sz="2000" dirty="0" smtClean="0"/>
              <a:t> </a:t>
            </a:r>
            <a:r>
              <a:rPr lang="en-US" sz="2000" b="1" dirty="0" smtClean="0"/>
              <a:t>that is </a:t>
            </a:r>
            <a:r>
              <a:rPr lang="en-US" sz="2000" b="1" dirty="0"/>
              <a:t>every firm produces products that are identical in all </a:t>
            </a:r>
            <a:r>
              <a:rPr lang="en-US" sz="2000" b="1" dirty="0" smtClean="0"/>
              <a:t>respects</a:t>
            </a:r>
          </a:p>
          <a:p>
            <a:pPr>
              <a:lnSpc>
                <a:spcPct val="150000"/>
              </a:lnSpc>
            </a:pPr>
            <a:r>
              <a:rPr lang="en-US" sz="2000" b="1" dirty="0" smtClean="0"/>
              <a:t>6)Both </a:t>
            </a:r>
            <a:r>
              <a:rPr lang="en-US" sz="2000" b="1" dirty="0"/>
              <a:t>buyers and sellers have a perfect or full knowledge relating to the price prevailing in the market</a:t>
            </a:r>
            <a:r>
              <a:rPr lang="en-US" sz="2000" dirty="0" smtClean="0"/>
              <a:t>.</a:t>
            </a:r>
          </a:p>
          <a:p>
            <a:pPr>
              <a:lnSpc>
                <a:spcPct val="150000"/>
              </a:lnSpc>
            </a:pPr>
            <a:r>
              <a:rPr lang="en-US" sz="2000" b="1" dirty="0" smtClean="0"/>
              <a:t> 7)Independent </a:t>
            </a:r>
            <a:r>
              <a:rPr lang="en-US" sz="2000" b="1" dirty="0"/>
              <a:t>Relationship between Buyers and Sellers</a:t>
            </a:r>
            <a:r>
              <a:rPr lang="en-US" sz="2000" dirty="0"/>
              <a:t> </a:t>
            </a:r>
            <a:endParaRPr lang="en-US" sz="2000" dirty="0" smtClean="0"/>
          </a:p>
          <a:p>
            <a:pPr>
              <a:lnSpc>
                <a:spcPct val="150000"/>
              </a:lnSpc>
            </a:pPr>
            <a:r>
              <a:rPr lang="en-US" sz="2000" b="1" dirty="0" smtClean="0"/>
              <a:t>8)Both </a:t>
            </a:r>
            <a:r>
              <a:rPr lang="en-US" sz="2000" b="1" dirty="0"/>
              <a:t>buyers and sellers are price takers. B</a:t>
            </a:r>
            <a:r>
              <a:rPr lang="en-US" sz="2000" b="1" dirty="0" smtClean="0"/>
              <a:t>ecause </a:t>
            </a:r>
            <a:r>
              <a:rPr lang="en-US" sz="2000" b="1" dirty="0"/>
              <a:t>they accept the prevailing market price as </a:t>
            </a:r>
            <a:r>
              <a:rPr lang="en-US" sz="2000" b="1" dirty="0" smtClean="0"/>
              <a:t>given</a:t>
            </a:r>
          </a:p>
          <a:p>
            <a:pPr>
              <a:lnSpc>
                <a:spcPct val="150000"/>
              </a:lnSpc>
            </a:pPr>
            <a:r>
              <a:rPr lang="en-US" sz="2000" b="1" dirty="0" smtClean="0"/>
              <a:t>9)</a:t>
            </a:r>
            <a:r>
              <a:rPr lang="en-US" sz="2000" b="1" dirty="0"/>
              <a:t> Perfect Mobility</a:t>
            </a:r>
            <a:r>
              <a:rPr lang="en-US" sz="2000" dirty="0"/>
              <a:t> </a:t>
            </a:r>
            <a:r>
              <a:rPr lang="en-US" sz="2000" b="1" dirty="0"/>
              <a:t>of the Factors of Production and Goods</a:t>
            </a:r>
            <a:r>
              <a:rPr lang="en-US" sz="2000" dirty="0"/>
              <a:t> </a:t>
            </a:r>
            <a:r>
              <a:rPr lang="en-US" sz="2000" b="1" dirty="0" smtClean="0"/>
              <a:t>The </a:t>
            </a:r>
            <a:r>
              <a:rPr lang="en-US" sz="2000" b="1" dirty="0"/>
              <a:t>costs for transporting goods, services or factors of production from one place to another </a:t>
            </a:r>
            <a:r>
              <a:rPr lang="en-US" sz="2000" b="1" dirty="0" smtClean="0"/>
              <a:t>is zero </a:t>
            </a:r>
            <a:r>
              <a:rPr lang="en-US" sz="2000" b="1" dirty="0"/>
              <a:t>or constant for all sellers</a:t>
            </a:r>
            <a:r>
              <a:rPr lang="en-US" sz="2000" dirty="0" smtClean="0"/>
              <a:t>.</a:t>
            </a:r>
            <a:r>
              <a:rPr lang="en-US" sz="2000" b="1" dirty="0"/>
              <a:t> </a:t>
            </a:r>
          </a:p>
          <a:p>
            <a:pPr>
              <a:lnSpc>
                <a:spcPct val="150000"/>
              </a:lnSpc>
            </a:pPr>
            <a:r>
              <a:rPr lang="en-US" sz="2000" b="1" dirty="0" smtClean="0"/>
              <a:t>10)Absence </a:t>
            </a:r>
            <a:r>
              <a:rPr lang="en-US" sz="2000" b="1" dirty="0"/>
              <a:t>of </a:t>
            </a:r>
            <a:r>
              <a:rPr lang="en-US" sz="2000" b="1" dirty="0" smtClean="0"/>
              <a:t>Controls</a:t>
            </a:r>
            <a:r>
              <a:rPr lang="en-US" sz="2000" dirty="0"/>
              <a:t> </a:t>
            </a:r>
            <a:r>
              <a:rPr lang="en-US" sz="2000" dirty="0" smtClean="0"/>
              <a:t>(</a:t>
            </a:r>
            <a:r>
              <a:rPr lang="en-US" sz="2000" b="1" dirty="0" smtClean="0"/>
              <a:t>free for firms  </a:t>
            </a:r>
            <a:r>
              <a:rPr lang="en-US" sz="2000" b="1" dirty="0"/>
              <a:t>up to spend on labor and capital assets without restrictions and adjust their output in </a:t>
            </a:r>
            <a:r>
              <a:rPr lang="en-US" sz="2000" b="1" dirty="0" smtClean="0"/>
              <a:t> relation </a:t>
            </a:r>
            <a:r>
              <a:rPr lang="en-US" sz="2000" b="1" dirty="0"/>
              <a:t>to market demands</a:t>
            </a:r>
            <a:r>
              <a:rPr lang="en-US" sz="2000" dirty="0" smtClean="0"/>
              <a:t>.)</a:t>
            </a:r>
          </a:p>
          <a:p>
            <a:pPr>
              <a:lnSpc>
                <a:spcPct val="150000"/>
              </a:lnSpc>
            </a:pPr>
            <a:r>
              <a:rPr lang="en-US" sz="2000" b="1" dirty="0" smtClean="0"/>
              <a:t>11)Absence </a:t>
            </a:r>
            <a:r>
              <a:rPr lang="en-US" sz="2000" b="1" dirty="0"/>
              <a:t>of Transport Cost and a Close Contact between Buyers and Sellers</a:t>
            </a:r>
            <a:endParaRPr lang="en-US" sz="2000" b="1" dirty="0" smtClean="0">
              <a:solidFill>
                <a:srgbClr val="1F1F1F"/>
              </a:solidFill>
              <a:latin typeface="Google Sans"/>
            </a:endParaRPr>
          </a:p>
          <a:p>
            <a:pPr>
              <a:lnSpc>
                <a:spcPct val="150000"/>
              </a:lnSpc>
            </a:pPr>
            <a:endParaRPr lang="en-US" sz="2000" b="1" dirty="0"/>
          </a:p>
        </p:txBody>
      </p:sp>
    </p:spTree>
    <p:extLst>
      <p:ext uri="{BB962C8B-B14F-4D97-AF65-F5344CB8AC3E}">
        <p14:creationId xmlns:p14="http://schemas.microsoft.com/office/powerpoint/2010/main" val="17451652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229475" cy="7432804"/>
          </a:xfrm>
          <a:prstGeom prst="rect">
            <a:avLst/>
          </a:prstGeom>
        </p:spPr>
        <p:txBody>
          <a:bodyPr wrap="square">
            <a:spAutoFit/>
          </a:bodyPr>
          <a:lstStyle/>
          <a:p>
            <a:pPr>
              <a:lnSpc>
                <a:spcPct val="150000"/>
              </a:lnSpc>
            </a:pPr>
            <a:r>
              <a:rPr lang="en-US" b="1" u="sng" dirty="0"/>
              <a:t>Firm and Industry in Perfect </a:t>
            </a:r>
            <a:r>
              <a:rPr lang="en-US" b="1" u="sng" dirty="0" smtClean="0"/>
              <a:t>competition</a:t>
            </a:r>
          </a:p>
          <a:p>
            <a:pPr>
              <a:lnSpc>
                <a:spcPct val="150000"/>
              </a:lnSpc>
            </a:pPr>
            <a:r>
              <a:rPr lang="en-US" dirty="0" smtClean="0">
                <a:solidFill>
                  <a:srgbClr val="273239"/>
                </a:solidFill>
                <a:cs typeface="Calibri" panose="020F0502020204030204" pitchFamily="34" charset="0"/>
              </a:rPr>
              <a:t>A </a:t>
            </a:r>
            <a:r>
              <a:rPr lang="en-US" dirty="0">
                <a:solidFill>
                  <a:srgbClr val="273239"/>
                </a:solidFill>
                <a:cs typeface="Calibri" panose="020F0502020204030204" pitchFamily="34" charset="0"/>
              </a:rPr>
              <a:t>firm is different from an industry. A firm is a single unit producing or providing the market with goods and services. However, an industry is the total of all the firms manufacturing the same goods in the market </a:t>
            </a:r>
            <a:r>
              <a:rPr lang="en-US" dirty="0"/>
              <a:t>The price of a product is determined by the industry at the point where the market demand curve and supply curve of the product meets, and every firm has to sell their product at this price only As there are a very large number of buyers and sellers under perfect competition, every firm is a price-taker. It means that no single firm has the ability to influence the price of a product in the market, and has to therefore sell the product at the price determined by the industry. It is so because the share of firms under perfect competition in the total market supply is negligible. Hence, it can be concluded that a firm does not play any role in the price determination of a product, as it can neither affect the supply of a product nor it can affect its demand in the market. Therefore, </a:t>
            </a:r>
            <a:r>
              <a:rPr lang="en-US" b="1" dirty="0"/>
              <a:t>a</a:t>
            </a:r>
            <a:r>
              <a:rPr lang="en-US" dirty="0"/>
              <a:t> </a:t>
            </a:r>
            <a:r>
              <a:rPr lang="en-US" b="1" dirty="0"/>
              <a:t>firm is a Price-Taker and an industry is a Price-Maker.</a:t>
            </a:r>
            <a:endParaRPr lang="en-US" dirty="0"/>
          </a:p>
          <a:p>
            <a:pPr>
              <a:lnSpc>
                <a:spcPct val="150000"/>
              </a:lnSpc>
            </a:pPr>
            <a:endParaRPr lang="en-US" b="1" u="sng" dirty="0" smtClean="0"/>
          </a:p>
          <a:p>
            <a:endParaRPr lang="en-US" dirty="0"/>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4" y="1747895"/>
            <a:ext cx="5191125" cy="3503364"/>
          </a:xfrm>
          <a:prstGeom prst="rect">
            <a:avLst/>
          </a:prstGeom>
        </p:spPr>
      </p:pic>
    </p:spTree>
    <p:extLst>
      <p:ext uri="{BB962C8B-B14F-4D97-AF65-F5344CB8AC3E}">
        <p14:creationId xmlns:p14="http://schemas.microsoft.com/office/powerpoint/2010/main" val="914496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2875"/>
            <a:ext cx="12144397" cy="6878806"/>
          </a:xfrm>
          <a:prstGeom prst="rect">
            <a:avLst/>
          </a:prstGeom>
        </p:spPr>
        <p:txBody>
          <a:bodyPr wrap="square">
            <a:spAutoFit/>
          </a:bodyPr>
          <a:lstStyle/>
          <a:p>
            <a:pPr fontAlgn="base">
              <a:lnSpc>
                <a:spcPct val="150000"/>
              </a:lnSpc>
            </a:pPr>
            <a:r>
              <a:rPr lang="en-US" sz="2400" b="1" u="sng" dirty="0"/>
              <a:t>Approaches of equilibrium of the </a:t>
            </a:r>
            <a:r>
              <a:rPr lang="en-US" sz="2400" b="1" u="sng" dirty="0" smtClean="0"/>
              <a:t>firm</a:t>
            </a:r>
          </a:p>
          <a:p>
            <a:pPr fontAlgn="base">
              <a:lnSpc>
                <a:spcPct val="150000"/>
              </a:lnSpc>
            </a:pPr>
            <a:r>
              <a:rPr lang="en-US" dirty="0" smtClean="0"/>
              <a:t>A </a:t>
            </a:r>
            <a:r>
              <a:rPr lang="en-US" dirty="0"/>
              <a:t>firm can attain the equilibrium level under two different situations:</a:t>
            </a:r>
          </a:p>
          <a:p>
            <a:pPr fontAlgn="base">
              <a:lnSpc>
                <a:spcPct val="150000"/>
              </a:lnSpc>
            </a:pPr>
            <a:r>
              <a:rPr lang="en-US" dirty="0"/>
              <a:t>(</a:t>
            </a:r>
            <a:r>
              <a:rPr lang="en-US" dirty="0" err="1"/>
              <a:t>i</a:t>
            </a:r>
            <a:r>
              <a:rPr lang="en-US" dirty="0"/>
              <a:t>) When Price remains Constant (It happens under Perfect Competition). In this situation, firm has to accept the same price as determined by the industry. It means, any quantity of a commodity can be sold at that particular price.</a:t>
            </a:r>
          </a:p>
          <a:p>
            <a:pPr fontAlgn="base">
              <a:lnSpc>
                <a:spcPct val="150000"/>
              </a:lnSpc>
            </a:pPr>
            <a:r>
              <a:rPr lang="en-US" dirty="0"/>
              <a:t>(ii) When Price Falls with rise in output (It happens under Imperfect Competition). In this situation, firm follows its own pricing policy. However, it can increase sales only by reducing the price</a:t>
            </a:r>
            <a:r>
              <a:rPr lang="en-US" dirty="0" smtClean="0"/>
              <a:t>.</a:t>
            </a:r>
          </a:p>
          <a:p>
            <a:pPr fontAlgn="base">
              <a:lnSpc>
                <a:spcPct val="150000"/>
              </a:lnSpc>
            </a:pPr>
            <a:r>
              <a:rPr lang="en-US" dirty="0" smtClean="0">
                <a:solidFill>
                  <a:srgbClr val="424142"/>
                </a:solidFill>
                <a:latin typeface="Georgia" panose="02040502050405020303" pitchFamily="18" charset="0"/>
              </a:rPr>
              <a:t> </a:t>
            </a:r>
            <a:r>
              <a:rPr lang="en-US" sz="2400" b="1" u="sng" dirty="0">
                <a:solidFill>
                  <a:srgbClr val="424142"/>
                </a:solidFill>
                <a:latin typeface="Calibri" panose="020F0502020204030204" pitchFamily="34" charset="0"/>
                <a:cs typeface="Calibri" panose="020F0502020204030204" pitchFamily="34" charset="0"/>
              </a:rPr>
              <a:t>Total Revenue and Total Cost </a:t>
            </a:r>
            <a:r>
              <a:rPr lang="en-US" sz="2400" b="1" u="sng" dirty="0" smtClean="0">
                <a:solidFill>
                  <a:srgbClr val="424142"/>
                </a:solidFill>
                <a:latin typeface="Calibri" panose="020F0502020204030204" pitchFamily="34" charset="0"/>
                <a:cs typeface="Calibri" panose="020F0502020204030204" pitchFamily="34" charset="0"/>
              </a:rPr>
              <a:t>Approach(TR-TC </a:t>
            </a:r>
            <a:r>
              <a:rPr lang="en-US" sz="2400" b="1" u="sng" dirty="0">
                <a:solidFill>
                  <a:srgbClr val="424142"/>
                </a:solidFill>
                <a:latin typeface="Calibri" panose="020F0502020204030204" pitchFamily="34" charset="0"/>
                <a:cs typeface="Calibri" panose="020F0502020204030204" pitchFamily="34" charset="0"/>
              </a:rPr>
              <a:t>Approach</a:t>
            </a:r>
            <a:r>
              <a:rPr lang="en-US" sz="2400" b="1" u="sng" dirty="0" smtClean="0">
                <a:solidFill>
                  <a:srgbClr val="424142"/>
                </a:solidFill>
                <a:latin typeface="Calibri" panose="020F0502020204030204" pitchFamily="34" charset="0"/>
                <a:cs typeface="Calibri" panose="020F0502020204030204" pitchFamily="34" charset="0"/>
              </a:rPr>
              <a:t>)</a:t>
            </a:r>
          </a:p>
          <a:p>
            <a:pPr fontAlgn="base">
              <a:lnSpc>
                <a:spcPct val="150000"/>
              </a:lnSpc>
            </a:pPr>
            <a:r>
              <a:rPr lang="en-US" b="1" u="sng" dirty="0">
                <a:solidFill>
                  <a:srgbClr val="424142"/>
                </a:solidFill>
                <a:latin typeface="Georgia" panose="02040502050405020303" pitchFamily="18" charset="0"/>
              </a:rPr>
              <a:t> </a:t>
            </a:r>
            <a:r>
              <a:rPr lang="en-US" b="1" u="sng" dirty="0" smtClean="0"/>
              <a:t> </a:t>
            </a:r>
            <a:r>
              <a:rPr lang="en-US" dirty="0"/>
              <a:t>A firm attains the stage of equilibrium when it maximizes its profits, i.e. when it maximizes the difference between TR and TC. After reaching such a position, there will be no incentive for the producer to increase or decrease the output and the producer will be said to be at </a:t>
            </a:r>
            <a:r>
              <a:rPr lang="en-US" dirty="0" smtClean="0"/>
              <a:t>equilibrium</a:t>
            </a:r>
            <a:r>
              <a:rPr lang="en-US" dirty="0"/>
              <a:t>. According to TR-TC approach, producer’s equilibrium refers to stage of that output level at which the difference between TR and TC is positively maximized and total profits fall as more units of output are produced. So, two essential conditions for producer’s equilibrium is the difference between TR and TC is positively maximized or Total profits fall after and before that level of output.</a:t>
            </a:r>
            <a:endParaRPr lang="en-US" dirty="0">
              <a:solidFill>
                <a:srgbClr val="424142"/>
              </a:solidFill>
              <a:latin typeface="Georgia" panose="02040502050405020303" pitchFamily="18" charset="0"/>
            </a:endParaRPr>
          </a:p>
          <a:p>
            <a:pPr fontAlgn="base">
              <a:lnSpc>
                <a:spcPct val="150000"/>
              </a:lnSpc>
            </a:pPr>
            <a:endParaRPr lang="en-US" b="1" u="sng" dirty="0"/>
          </a:p>
          <a:p>
            <a:pPr fontAlgn="base">
              <a:lnSpc>
                <a:spcPct val="150000"/>
              </a:lnSpc>
            </a:pPr>
            <a:endParaRPr lang="en-US" dirty="0">
              <a:solidFill>
                <a:srgbClr val="424142"/>
              </a:solidFill>
              <a:latin typeface="Georgia" panose="02040502050405020303" pitchFamily="18" charset="0"/>
            </a:endParaRPr>
          </a:p>
          <a:p>
            <a:endParaRPr lang="en-US" dirty="0"/>
          </a:p>
        </p:txBody>
      </p:sp>
      <p:sp>
        <p:nvSpPr>
          <p:cNvPr id="3" name="Rectangle 2"/>
          <p:cNvSpPr/>
          <p:nvPr/>
        </p:nvSpPr>
        <p:spPr>
          <a:xfrm>
            <a:off x="6858000" y="1185635"/>
            <a:ext cx="5286398" cy="457369"/>
          </a:xfrm>
          <a:prstGeom prst="rect">
            <a:avLst/>
          </a:prstGeom>
        </p:spPr>
        <p:txBody>
          <a:bodyPr wrap="square">
            <a:spAutoFit/>
          </a:bodyPr>
          <a:lstStyle/>
          <a:p>
            <a:pPr fontAlgn="base">
              <a:lnSpc>
                <a:spcPct val="150000"/>
              </a:lnSpc>
            </a:pPr>
            <a:endParaRPr lang="en-US" dirty="0">
              <a:solidFill>
                <a:srgbClr val="424142"/>
              </a:solidFill>
              <a:latin typeface="Georgia" panose="02040502050405020303" pitchFamily="18" charset="0"/>
            </a:endParaRPr>
          </a:p>
        </p:txBody>
      </p:sp>
    </p:spTree>
    <p:extLst>
      <p:ext uri="{BB962C8B-B14F-4D97-AF65-F5344CB8AC3E}">
        <p14:creationId xmlns:p14="http://schemas.microsoft.com/office/powerpoint/2010/main" val="1188366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119"/>
            <a:ext cx="7791718" cy="579704"/>
          </a:xfrm>
        </p:spPr>
        <p:txBody>
          <a:bodyPr>
            <a:normAutofit fontScale="90000"/>
          </a:bodyPr>
          <a:lstStyle/>
          <a:p>
            <a:r>
              <a:rPr lang="en-US" dirty="0" smtClean="0"/>
              <a:t>      </a:t>
            </a:r>
            <a:r>
              <a:rPr lang="en-US" sz="3600" b="1" u="sng" dirty="0" smtClean="0"/>
              <a:t>Approaches of equilibrium of the firm</a:t>
            </a:r>
            <a:endParaRPr lang="en-US" sz="3600" b="1" u="sng" dirty="0"/>
          </a:p>
        </p:txBody>
      </p:sp>
      <p:sp>
        <p:nvSpPr>
          <p:cNvPr id="3" name="Rectangle 2"/>
          <p:cNvSpPr/>
          <p:nvPr/>
        </p:nvSpPr>
        <p:spPr>
          <a:xfrm>
            <a:off x="264405" y="870332"/>
            <a:ext cx="11506885" cy="5443350"/>
          </a:xfrm>
          <a:prstGeom prst="rect">
            <a:avLst/>
          </a:prstGeom>
        </p:spPr>
        <p:txBody>
          <a:bodyPr wrap="square">
            <a:spAutoFit/>
          </a:bodyPr>
          <a:lstStyle/>
          <a:p>
            <a:pPr fontAlgn="base">
              <a:lnSpc>
                <a:spcPct val="150000"/>
              </a:lnSpc>
            </a:pPr>
            <a:r>
              <a:rPr lang="en-US" dirty="0" smtClean="0"/>
              <a:t>A firm </a:t>
            </a:r>
            <a:r>
              <a:rPr lang="en-US" dirty="0"/>
              <a:t>can attain the equilibrium level under two different situations:</a:t>
            </a:r>
          </a:p>
          <a:p>
            <a:pPr fontAlgn="base">
              <a:lnSpc>
                <a:spcPct val="150000"/>
              </a:lnSpc>
            </a:pPr>
            <a:r>
              <a:rPr lang="en-US" dirty="0"/>
              <a:t>(</a:t>
            </a:r>
            <a:r>
              <a:rPr lang="en-US" dirty="0" err="1"/>
              <a:t>i</a:t>
            </a:r>
            <a:r>
              <a:rPr lang="en-US" dirty="0"/>
              <a:t>) When Price remains Constant (It happens under Perfect Competition). In this situation, firm has to accept the same price as determined by the industry. It means, any quantity of a commodity can be sold at that particular price.</a:t>
            </a:r>
          </a:p>
          <a:p>
            <a:pPr fontAlgn="base">
              <a:lnSpc>
                <a:spcPct val="150000"/>
              </a:lnSpc>
            </a:pPr>
            <a:r>
              <a:rPr lang="en-US" dirty="0"/>
              <a:t>(ii) When Price Falls with rise in output (It happens under Imperfect Competition). In this situation, firm follows its own pricing policy. However, it can increase sales only by reducing the price</a:t>
            </a:r>
            <a:r>
              <a:rPr lang="en-US" dirty="0" smtClean="0"/>
              <a:t>.</a:t>
            </a:r>
            <a:r>
              <a:rPr lang="en-US" dirty="0">
                <a:solidFill>
                  <a:srgbClr val="424142"/>
                </a:solidFill>
                <a:latin typeface="Georgia" panose="02040502050405020303" pitchFamily="18" charset="0"/>
              </a:rPr>
              <a:t> </a:t>
            </a:r>
            <a:endParaRPr lang="en-US" dirty="0" smtClean="0">
              <a:solidFill>
                <a:srgbClr val="424142"/>
              </a:solidFill>
              <a:latin typeface="Georgia" panose="02040502050405020303" pitchFamily="18" charset="0"/>
            </a:endParaRPr>
          </a:p>
          <a:p>
            <a:pPr marL="342900" indent="-342900" fontAlgn="base">
              <a:lnSpc>
                <a:spcPct val="150000"/>
              </a:lnSpc>
              <a:buAutoNum type="arabicPeriod"/>
            </a:pPr>
            <a:r>
              <a:rPr lang="en-US" b="1" u="sng" dirty="0" smtClean="0">
                <a:solidFill>
                  <a:srgbClr val="424142"/>
                </a:solidFill>
                <a:latin typeface="Georgia" panose="02040502050405020303" pitchFamily="18" charset="0"/>
              </a:rPr>
              <a:t>Total </a:t>
            </a:r>
            <a:r>
              <a:rPr lang="en-US" b="1" u="sng" dirty="0">
                <a:solidFill>
                  <a:srgbClr val="424142"/>
                </a:solidFill>
                <a:latin typeface="Georgia" panose="02040502050405020303" pitchFamily="18" charset="0"/>
              </a:rPr>
              <a:t>Revenue and Total Cost Approach (TR-TC Approach</a:t>
            </a:r>
            <a:r>
              <a:rPr lang="en-US" b="1" u="sng" dirty="0" smtClean="0">
                <a:solidFill>
                  <a:srgbClr val="424142"/>
                </a:solidFill>
                <a:latin typeface="Georgia" panose="02040502050405020303" pitchFamily="18" charset="0"/>
              </a:rPr>
              <a:t>)</a:t>
            </a:r>
            <a:r>
              <a:rPr lang="en-US" b="1" u="sng" dirty="0"/>
              <a:t> </a:t>
            </a:r>
            <a:endParaRPr lang="en-US" b="1" u="sng" dirty="0" smtClean="0"/>
          </a:p>
          <a:p>
            <a:pPr fontAlgn="base">
              <a:lnSpc>
                <a:spcPct val="150000"/>
              </a:lnSpc>
            </a:pPr>
            <a:r>
              <a:rPr lang="en-US" dirty="0" smtClean="0"/>
              <a:t>                A </a:t>
            </a:r>
            <a:r>
              <a:rPr lang="en-US" dirty="0"/>
              <a:t>firm attains the stage of equilibrium when it </a:t>
            </a:r>
            <a:r>
              <a:rPr lang="en-US" dirty="0" smtClean="0"/>
              <a:t>maximizes </a:t>
            </a:r>
            <a:r>
              <a:rPr lang="en-US" dirty="0"/>
              <a:t>its profits, i.e. when </a:t>
            </a:r>
            <a:r>
              <a:rPr lang="en-US" dirty="0" smtClean="0"/>
              <a:t>it maximizes </a:t>
            </a:r>
            <a:r>
              <a:rPr lang="en-US" dirty="0"/>
              <a:t>the difference between TR and TC. After reaching such a position, there will be no incentive for the producer to increase or decrease the output and the producer will be said to be at equilibrium</a:t>
            </a:r>
            <a:r>
              <a:rPr lang="en-US" dirty="0" smtClean="0"/>
              <a:t>.</a:t>
            </a:r>
            <a:r>
              <a:rPr lang="en-US" dirty="0"/>
              <a:t> According to TR-TC approach, producer’s equilibrium refers to stage of that output level at which the difference between TR and TC is positively maximized and total profits fall as more units of output are produced. So, two essential conditions for producer’s </a:t>
            </a:r>
            <a:r>
              <a:rPr lang="en-US" dirty="0" smtClean="0"/>
              <a:t>equilibrium is the </a:t>
            </a:r>
            <a:r>
              <a:rPr lang="en-US" dirty="0"/>
              <a:t>difference between TR and TC is positively </a:t>
            </a:r>
            <a:r>
              <a:rPr lang="en-US" dirty="0" smtClean="0"/>
              <a:t>maximized or Total </a:t>
            </a:r>
            <a:r>
              <a:rPr lang="en-US" dirty="0"/>
              <a:t>profits fall </a:t>
            </a:r>
            <a:r>
              <a:rPr lang="en-US" dirty="0" smtClean="0"/>
              <a:t>after and before </a:t>
            </a:r>
            <a:r>
              <a:rPr lang="en-US" dirty="0"/>
              <a:t>that level of </a:t>
            </a:r>
            <a:r>
              <a:rPr lang="en-US" dirty="0" smtClean="0"/>
              <a:t>output.</a:t>
            </a:r>
            <a:endParaRPr lang="en-US" dirty="0">
              <a:solidFill>
                <a:srgbClr val="424142"/>
              </a:solidFill>
              <a:latin typeface="Georgia" panose="02040502050405020303" pitchFamily="18" charset="0"/>
            </a:endParaRPr>
          </a:p>
          <a:p>
            <a:pPr fontAlgn="base">
              <a:lnSpc>
                <a:spcPct val="150000"/>
              </a:lnSpc>
            </a:pPr>
            <a:endParaRPr lang="en-US" b="0" dirty="0">
              <a:solidFill>
                <a:srgbClr val="424142"/>
              </a:solidFill>
              <a:effectLst/>
              <a:latin typeface="Georgia" panose="02040502050405020303" pitchFamily="18" charset="0"/>
            </a:endParaRPr>
          </a:p>
        </p:txBody>
      </p:sp>
    </p:spTree>
    <p:extLst>
      <p:ext uri="{BB962C8B-B14F-4D97-AF65-F5344CB8AC3E}">
        <p14:creationId xmlns:p14="http://schemas.microsoft.com/office/powerpoint/2010/main" val="9732157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02" y="51513"/>
            <a:ext cx="11821100" cy="1447703"/>
          </a:xfrm>
        </p:spPr>
        <p:txBody>
          <a:bodyPr>
            <a:noAutofit/>
          </a:bodyPr>
          <a:lstStyle/>
          <a:p>
            <a:r>
              <a:rPr lang="en-US" sz="3600" b="1" dirty="0">
                <a:solidFill>
                  <a:srgbClr val="101A10"/>
                </a:solidFill>
                <a:latin typeface="Fira Sans"/>
              </a:rPr>
              <a:t>Equilibrium of the Firm TR-TC Approach</a:t>
            </a:r>
            <a:br>
              <a:rPr lang="en-US" sz="3600" b="1" dirty="0">
                <a:solidFill>
                  <a:srgbClr val="101A10"/>
                </a:solidFill>
                <a:latin typeface="Fira Sans"/>
              </a:rPr>
            </a:br>
            <a:r>
              <a:rPr lang="en-US" sz="3600" b="1" dirty="0">
                <a:solidFill>
                  <a:srgbClr val="101A10"/>
                </a:solidFill>
                <a:latin typeface="Fira Sans"/>
              </a:rPr>
              <a:t>In P</a:t>
            </a:r>
            <a:r>
              <a:rPr lang="en-US" sz="3600" b="1" dirty="0" smtClean="0">
                <a:solidFill>
                  <a:srgbClr val="101A10"/>
                </a:solidFill>
                <a:latin typeface="Fira Sans"/>
              </a:rPr>
              <a:t>erfect </a:t>
            </a:r>
            <a:r>
              <a:rPr lang="en-US" sz="3600" b="1" dirty="0">
                <a:solidFill>
                  <a:srgbClr val="101A10"/>
                </a:solidFill>
                <a:latin typeface="Fira Sans"/>
              </a:rPr>
              <a:t>C</a:t>
            </a:r>
            <a:r>
              <a:rPr lang="en-US" sz="3600" b="1" dirty="0" smtClean="0">
                <a:solidFill>
                  <a:srgbClr val="101A10"/>
                </a:solidFill>
                <a:latin typeface="Fira Sans"/>
              </a:rPr>
              <a:t>ompetition Market</a:t>
            </a:r>
            <a:r>
              <a:rPr lang="en-US" sz="3600" dirty="0"/>
              <a:t/>
            </a:r>
            <a:br>
              <a:rPr lang="en-US" sz="3600" dirty="0"/>
            </a:br>
            <a:endParaRPr lang="en-US" sz="3600" dirty="0"/>
          </a:p>
        </p:txBody>
      </p:sp>
      <p:sp>
        <p:nvSpPr>
          <p:cNvPr id="3" name="Content Placeholder 2"/>
          <p:cNvSpPr>
            <a:spLocks noGrp="1"/>
          </p:cNvSpPr>
          <p:nvPr>
            <p:ph sz="half" idx="1"/>
          </p:nvPr>
        </p:nvSpPr>
        <p:spPr/>
        <p:txBody>
          <a:bodyPr/>
          <a:lstStyle/>
          <a:p>
            <a:pPr marL="0" indent="0">
              <a:buNone/>
            </a:pPr>
            <a:r>
              <a:rPr lang="en-US" dirty="0" smtClean="0"/>
              <a:t>A Firm will </a:t>
            </a:r>
            <a:r>
              <a:rPr lang="en-US" dirty="0"/>
              <a:t>be determined at </a:t>
            </a:r>
            <a:r>
              <a:rPr lang="en-US" dirty="0" smtClean="0"/>
              <a:t> </a:t>
            </a:r>
            <a:r>
              <a:rPr lang="en-US" dirty="0"/>
              <a:t>OQ level of output at which the vertical distance between TR and TC curves is the greatest. At this level of output, tangent to TC curve (at point G) </a:t>
            </a:r>
            <a:r>
              <a:rPr lang="en-US" dirty="0" smtClean="0"/>
              <a:t>and </a:t>
            </a:r>
            <a:r>
              <a:rPr lang="en-US" dirty="0"/>
              <a:t>TR </a:t>
            </a:r>
            <a:r>
              <a:rPr lang="en-US" dirty="0" smtClean="0"/>
              <a:t>curve</a:t>
            </a:r>
            <a:r>
              <a:rPr lang="en-US" dirty="0"/>
              <a:t> (at point </a:t>
            </a:r>
            <a:r>
              <a:rPr lang="en-US" dirty="0" smtClean="0"/>
              <a:t>H) </a:t>
            </a:r>
            <a:r>
              <a:rPr lang="en-US" dirty="0"/>
              <a:t>and difference between both the curves (represented by distance GH) is maximum.</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35651" y="1731038"/>
            <a:ext cx="4365938" cy="4889046"/>
          </a:xfrm>
        </p:spPr>
      </p:pic>
    </p:spTree>
    <p:extLst>
      <p:ext uri="{BB962C8B-B14F-4D97-AF65-F5344CB8AC3E}">
        <p14:creationId xmlns:p14="http://schemas.microsoft.com/office/powerpoint/2010/main" val="36735369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94017" cy="1584101"/>
          </a:xfrm>
        </p:spPr>
        <p:txBody>
          <a:bodyPr>
            <a:normAutofit/>
          </a:bodyPr>
          <a:lstStyle/>
          <a:p>
            <a:r>
              <a:rPr lang="en-US" sz="3600" b="1" u="sng" dirty="0">
                <a:solidFill>
                  <a:srgbClr val="101A10"/>
                </a:solidFill>
                <a:latin typeface="Fira Sans"/>
              </a:rPr>
              <a:t>Equilibrium of the Firm </a:t>
            </a:r>
            <a:r>
              <a:rPr lang="en-US" sz="3600" b="1" u="sng" dirty="0" smtClean="0">
                <a:solidFill>
                  <a:srgbClr val="101A10"/>
                </a:solidFill>
                <a:latin typeface="Fira Sans"/>
              </a:rPr>
              <a:t>TR-TC Approach</a:t>
            </a:r>
            <a:br>
              <a:rPr lang="en-US" sz="3600" b="1" u="sng" dirty="0" smtClean="0">
                <a:solidFill>
                  <a:srgbClr val="101A10"/>
                </a:solidFill>
                <a:latin typeface="Fira Sans"/>
              </a:rPr>
            </a:br>
            <a:r>
              <a:rPr lang="en-US" sz="3600" b="1" u="sng" dirty="0" smtClean="0">
                <a:solidFill>
                  <a:srgbClr val="101A10"/>
                </a:solidFill>
                <a:latin typeface="Fira Sans"/>
              </a:rPr>
              <a:t>In Imperfect Competition Market  </a:t>
            </a:r>
            <a:r>
              <a:rPr lang="en-US" sz="3600" b="1" u="sng" dirty="0">
                <a:solidFill>
                  <a:srgbClr val="101A10"/>
                </a:solidFill>
                <a:latin typeface="Fira Sans"/>
              </a:rPr>
              <a:t/>
            </a:r>
            <a:br>
              <a:rPr lang="en-US" sz="3600" b="1" u="sng" dirty="0">
                <a:solidFill>
                  <a:srgbClr val="101A10"/>
                </a:solidFill>
                <a:latin typeface="Fira Sans"/>
              </a:rPr>
            </a:br>
            <a:endParaRPr lang="en-US" sz="3600" u="sng" dirty="0"/>
          </a:p>
        </p:txBody>
      </p:sp>
      <p:sp>
        <p:nvSpPr>
          <p:cNvPr id="3" name="Rectangle 2"/>
          <p:cNvSpPr/>
          <p:nvPr/>
        </p:nvSpPr>
        <p:spPr>
          <a:xfrm>
            <a:off x="0" y="1186474"/>
            <a:ext cx="12192000" cy="6046271"/>
          </a:xfrm>
          <a:prstGeom prst="rect">
            <a:avLst/>
          </a:prstGeom>
        </p:spPr>
        <p:txBody>
          <a:bodyPr wrap="square">
            <a:spAutoFit/>
          </a:bodyPr>
          <a:lstStyle/>
          <a:p>
            <a:pPr>
              <a:lnSpc>
                <a:spcPct val="150000"/>
              </a:lnSpc>
            </a:pPr>
            <a:r>
              <a:rPr lang="en-US" dirty="0" smtClean="0"/>
              <a:t>                     </a:t>
            </a:r>
            <a:r>
              <a:rPr lang="en-US" sz="2000" dirty="0" smtClean="0"/>
              <a:t>Monopolist </a:t>
            </a:r>
            <a:r>
              <a:rPr lang="en-US" sz="2000" dirty="0"/>
              <a:t>can earn maximum profits when difference between TR and TC is maximum. By fixing different prices, a monopolist tries to find out the level of output where the difference between TR and TC is maximum. The level of output where monopolist earns maximum profits is called the equilibrium situation TC is the total cost curve. TR is the total revenue curve. TR curve starts from the origin. It indicates that at zero level of output, TR will also be zero. TC curve starts from P. It reflects that even if the firm discontinues its production, it will have to suffer the loss of fixed </a:t>
            </a:r>
            <a:r>
              <a:rPr lang="en-US" sz="2000" dirty="0" smtClean="0"/>
              <a:t>costs . Total </a:t>
            </a:r>
            <a:r>
              <a:rPr lang="en-US" sz="2000" dirty="0"/>
              <a:t>profits of the firm are represented by TP curve. It starts from point R showing that initially firm is faced with negative profits. Now as the firm increases its production, TR also increases. But in the initial stage, the rate of increase in TR is less than </a:t>
            </a:r>
            <a:r>
              <a:rPr lang="en-US" sz="2000" dirty="0" smtClean="0"/>
              <a:t>TC.  Therefore</a:t>
            </a:r>
            <a:r>
              <a:rPr lang="en-US" sz="2000" dirty="0"/>
              <a:t>, RC part of TP curve reflects that firm is incurring losses. At point M, total revenue is equal to total cost. It shows that firm is working under no profit, no loss basis. Point M is called the breakeven point. When firm produces more than point M, TR will be more than TC. TP curve also slopes upward. It shows that firm is earning profit. Now as the TP curve reaches point E then the firm will be earning maximum profits. This amount of output will be termed as equilibrium output.</a:t>
            </a:r>
          </a:p>
          <a:p>
            <a:pPr>
              <a:lnSpc>
                <a:spcPct val="150000"/>
              </a:lnSpc>
            </a:pPr>
            <a:endParaRPr lang="en-US" sz="2000" dirty="0"/>
          </a:p>
        </p:txBody>
      </p:sp>
    </p:spTree>
    <p:extLst>
      <p:ext uri="{BB962C8B-B14F-4D97-AF65-F5344CB8AC3E}">
        <p14:creationId xmlns:p14="http://schemas.microsoft.com/office/powerpoint/2010/main" val="1140115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9717</Words>
  <Application>Microsoft Office PowerPoint</Application>
  <PresentationFormat>Widescreen</PresentationFormat>
  <Paragraphs>779</Paragraphs>
  <Slides>123</Slides>
  <Notes>2</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123</vt:i4>
      </vt:variant>
    </vt:vector>
  </HeadingPairs>
  <TitlesOfParts>
    <vt:vector size="149" baseType="lpstr">
      <vt:lpstr>-apple-system</vt:lpstr>
      <vt:lpstr>Arial</vt:lpstr>
      <vt:lpstr>Arial Black</vt:lpstr>
      <vt:lpstr>Cabin-semi-bold</vt:lpstr>
      <vt:lpstr>Calibri</vt:lpstr>
      <vt:lpstr>Calibri Light</vt:lpstr>
      <vt:lpstr>Fira Sans</vt:lpstr>
      <vt:lpstr>Georgia</vt:lpstr>
      <vt:lpstr>Google Sans</vt:lpstr>
      <vt:lpstr>GothamSSm</vt:lpstr>
      <vt:lpstr>hero-new</vt:lpstr>
      <vt:lpstr>Inter</vt:lpstr>
      <vt:lpstr>KaTeX_Main</vt:lpstr>
      <vt:lpstr>KaTeX_Math</vt:lpstr>
      <vt:lpstr>Lato</vt:lpstr>
      <vt:lpstr>latoregular</vt:lpstr>
      <vt:lpstr>Nunito</vt:lpstr>
      <vt:lpstr>Open Sans</vt:lpstr>
      <vt:lpstr>Proxima Nova</vt:lpstr>
      <vt:lpstr>Raleway</vt:lpstr>
      <vt:lpstr>Roboto</vt:lpstr>
      <vt:lpstr>Roboto</vt:lpstr>
      <vt:lpstr>Rubik</vt:lpstr>
      <vt:lpstr>SourceSansPro</vt:lpstr>
      <vt:lpstr>ui-sans-serif</vt:lpstr>
      <vt:lpstr>Office Theme</vt:lpstr>
      <vt:lpstr>Economic Theory</vt:lpstr>
      <vt:lpstr>Background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Mixed Economic system  </vt:lpstr>
      <vt:lpstr>Main characteristics of  Mixed Economy</vt:lpstr>
      <vt:lpstr>PowerPoint Presentation</vt:lpstr>
      <vt:lpstr>PowerPoint Presentation</vt:lpstr>
      <vt:lpstr>Production Possibility Schedule(PPS) and Curve (PPC)</vt:lpstr>
      <vt:lpstr>PowerPoint Presentation</vt:lpstr>
      <vt:lpstr>PowerPoint Presentation</vt:lpstr>
      <vt:lpstr>PowerPoint Presentation</vt:lpstr>
      <vt:lpstr>Law of Diminishing Marginal Utility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ICC curves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Demand Curve</vt:lpstr>
      <vt:lpstr>Law of Demand</vt:lpstr>
      <vt:lpstr>Demand Function </vt:lpstr>
      <vt:lpstr> Movement on demand curve</vt:lpstr>
      <vt:lpstr>Shift of demand curve</vt:lpstr>
      <vt:lpstr>PowerPoint Presentation</vt:lpstr>
      <vt:lpstr>Supply, Supply Schedule and Law of Supply </vt:lpstr>
      <vt:lpstr>Supply Schedule And Supply Curve</vt:lpstr>
      <vt:lpstr>Individual and Market Supply curves</vt:lpstr>
      <vt:lpstr>Supply Function and Determinants of Supply  </vt:lpstr>
      <vt:lpstr>Movement Along the Supply Curve</vt:lpstr>
      <vt:lpstr>Shift of  the Supply Curve</vt:lpstr>
      <vt:lpstr>Market equilibrium</vt:lpstr>
      <vt:lpstr>Market equilibrium</vt:lpstr>
      <vt:lpstr>Equilibrium </vt:lpstr>
      <vt:lpstr>How do shifts in supply and demand curves change Equilibrium</vt:lpstr>
      <vt:lpstr>Elasticity of Demand</vt:lpstr>
      <vt:lpstr>PowerPoint Presentation</vt:lpstr>
      <vt:lpstr>PowerPoint Presentation</vt:lpstr>
      <vt:lpstr>MEASUREMENT OF PRICE ELASTICITY OF DEMAND PROPORTIONATE METHOD</vt:lpstr>
      <vt:lpstr>Numerical questions  for PED</vt:lpstr>
      <vt:lpstr>PowerPoint Presentation</vt:lpstr>
      <vt:lpstr>PowerPoint Presentation</vt:lpstr>
      <vt:lpstr>PowerPoint Presentation</vt:lpstr>
      <vt:lpstr> </vt:lpstr>
      <vt:lpstr>Elasticity of Supply</vt:lpstr>
      <vt:lpstr>PowerPoint Presentation</vt:lpstr>
      <vt:lpstr>PowerPoint Presentation</vt:lpstr>
      <vt:lpstr>PowerPoint Presentation</vt:lpstr>
      <vt:lpstr>PowerPoint Presentation</vt:lpstr>
      <vt:lpstr>PowerPoint Presentation</vt:lpstr>
      <vt:lpstr>Government Intervention with Markets  </vt:lpstr>
      <vt:lpstr>PowerPoint Presentation</vt:lpstr>
      <vt:lpstr>Price Floors </vt:lpstr>
      <vt:lpstr>TAX</vt:lpstr>
      <vt:lpstr>Subsidy </vt:lpstr>
      <vt:lpstr>PowerPoint Presentation</vt:lpstr>
      <vt:lpstr>PowerPoint Presentation</vt:lpstr>
      <vt:lpstr>PowerPoint Presentation</vt:lpstr>
      <vt:lpstr>PowerPoint Presentation</vt:lpstr>
      <vt:lpstr>      Approaches of equilibrium of the firm</vt:lpstr>
      <vt:lpstr>Equilibrium of the Firm TR-TC Approach In Perfect Competition Market </vt:lpstr>
      <vt:lpstr>Equilibrium of the Firm TR-TC Approach In Imperfect Competition Market   </vt:lpstr>
      <vt:lpstr>PowerPoint Presentation</vt:lpstr>
      <vt:lpstr>PowerPoint Presentation</vt:lpstr>
      <vt:lpstr>PowerPoint Presentation</vt:lpstr>
      <vt:lpstr>PowerPoint Presentation</vt:lpstr>
      <vt:lpstr>Equilibrium of the Firm MR-MC Approach In Imperfect Competition Market </vt:lpstr>
      <vt:lpstr>Short Run Equilibrium of the Firm in Perfect Competition</vt:lpstr>
      <vt:lpstr>PowerPoint Presentation</vt:lpstr>
      <vt:lpstr>Short Run Equilibrium of the Firm in Perfect Competition</vt:lpstr>
      <vt:lpstr>Short run Supply curve of a firm in perfect competition</vt:lpstr>
      <vt:lpstr>Long run Supply curve of a firm in perfect competition</vt:lpstr>
      <vt:lpstr>             </vt:lpstr>
      <vt:lpstr>PowerPoint Presentation</vt:lpstr>
      <vt:lpstr>PowerPoint Presentation</vt:lpstr>
      <vt:lpstr>PowerPoint Presentation</vt:lpstr>
      <vt:lpstr>Long-run Equilibrium a Firm in a Monopoly Market  </vt:lpstr>
      <vt:lpstr>Monopolistic Competition Market</vt:lpstr>
      <vt:lpstr>PowerPoint Presentation</vt:lpstr>
      <vt:lpstr>PowerPoint Presentation</vt:lpstr>
      <vt:lpstr>Long-run Equilibrium of Individual Firm in a Monopolistic Market  </vt:lpstr>
      <vt:lpstr>Definitions And Characteristics of an Oligopoly </vt:lpstr>
      <vt:lpstr>PowerPoint Presentation</vt:lpstr>
      <vt:lpstr>PowerPoint Presentation</vt:lpstr>
      <vt:lpstr>Joint profit maximization cartel is based on the following assumptions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 Theory</dc:title>
  <dc:creator>Admin</dc:creator>
  <cp:lastModifiedBy>Admin</cp:lastModifiedBy>
  <cp:revision>76</cp:revision>
  <dcterms:created xsi:type="dcterms:W3CDTF">2023-07-18T07:12:22Z</dcterms:created>
  <dcterms:modified xsi:type="dcterms:W3CDTF">2024-08-10T02:46:15Z</dcterms:modified>
</cp:coreProperties>
</file>